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289" r:id="rId2"/>
    <p:sldId id="295" r:id="rId3"/>
    <p:sldId id="293" r:id="rId4"/>
    <p:sldId id="265" r:id="rId5"/>
    <p:sldId id="300" r:id="rId6"/>
    <p:sldId id="310" r:id="rId7"/>
    <p:sldId id="317" r:id="rId8"/>
    <p:sldId id="319" r:id="rId9"/>
    <p:sldId id="320" r:id="rId10"/>
    <p:sldId id="321" r:id="rId11"/>
    <p:sldId id="290" r:id="rId12"/>
    <p:sldId id="311" r:id="rId13"/>
    <p:sldId id="313" r:id="rId14"/>
    <p:sldId id="315" r:id="rId15"/>
    <p:sldId id="316" r:id="rId16"/>
    <p:sldId id="291" r:id="rId17"/>
    <p:sldId id="296" r:id="rId18"/>
    <p:sldId id="304" r:id="rId19"/>
    <p:sldId id="328" r:id="rId20"/>
    <p:sldId id="322" r:id="rId21"/>
    <p:sldId id="323" r:id="rId22"/>
    <p:sldId id="324" r:id="rId23"/>
    <p:sldId id="325" r:id="rId24"/>
    <p:sldId id="326" r:id="rId25"/>
    <p:sldId id="332" r:id="rId26"/>
    <p:sldId id="333" r:id="rId27"/>
    <p:sldId id="334" r:id="rId28"/>
    <p:sldId id="335" r:id="rId29"/>
    <p:sldId id="327" r:id="rId30"/>
    <p:sldId id="329" r:id="rId31"/>
    <p:sldId id="330" r:id="rId32"/>
    <p:sldId id="331" r:id="rId33"/>
    <p:sldId id="30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BE5"/>
    <a:srgbClr val="FFCF01"/>
    <a:srgbClr val="EAB200"/>
    <a:srgbClr val="262626"/>
    <a:srgbClr val="F8F200"/>
    <a:srgbClr val="595959"/>
    <a:srgbClr val="FFDA3B"/>
    <a:srgbClr val="515151"/>
    <a:srgbClr val="FFDE5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-138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088E51-6AF5-4938-9FD9-A052503DF107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96EB1-FDA6-4BEE-B76F-C3DE12B2D7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066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8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369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4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8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46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94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9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798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289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36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32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BC907-4F63-4DC3-A70E-DFEB00C41B7D}" type="datetimeFigureOut">
              <a:rPr lang="zh-CN" altLang="en-US" smtClean="0"/>
              <a:pPr/>
              <a:t>12/16/16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F9A2B-0C32-408E-8661-24F057F9C7E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138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4.wdp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11" t="266" r="311" b="15202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2568935" y="-2405"/>
            <a:ext cx="8545166" cy="6858000"/>
          </a:xfrm>
          <a:custGeom>
            <a:avLst/>
            <a:gdLst>
              <a:gd name="connsiteX0" fmla="*/ 7458075 w 8788280"/>
              <a:gd name="connsiteY0" fmla="*/ 0 h 6858000"/>
              <a:gd name="connsiteX1" fmla="*/ 8788280 w 8788280"/>
              <a:gd name="connsiteY1" fmla="*/ 0 h 6858000"/>
              <a:gd name="connsiteX2" fmla="*/ 5373914 w 8788280"/>
              <a:gd name="connsiteY2" fmla="*/ 3623409 h 6858000"/>
              <a:gd name="connsiteX3" fmla="*/ 7330642 w 8788280"/>
              <a:gd name="connsiteY3" fmla="*/ 6858000 h 6858000"/>
              <a:gd name="connsiteX4" fmla="*/ 828675 w 8788280"/>
              <a:gd name="connsiteY4" fmla="*/ 6858000 h 6858000"/>
              <a:gd name="connsiteX5" fmla="*/ 0 w 8788280"/>
              <a:gd name="connsiteY5" fmla="*/ 36290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88280" h="6858000">
                <a:moveTo>
                  <a:pt x="7458075" y="0"/>
                </a:moveTo>
                <a:lnTo>
                  <a:pt x="8788280" y="0"/>
                </a:lnTo>
                <a:lnTo>
                  <a:pt x="5373914" y="3623409"/>
                </a:lnTo>
                <a:lnTo>
                  <a:pt x="7330642" y="6858000"/>
                </a:lnTo>
                <a:lnTo>
                  <a:pt x="828675" y="6858000"/>
                </a:lnTo>
                <a:lnTo>
                  <a:pt x="0" y="3629025"/>
                </a:lnTo>
                <a:close/>
              </a:path>
            </a:pathLst>
          </a:custGeom>
          <a:solidFill>
            <a:srgbClr val="FFCF01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6276" y="211960"/>
            <a:ext cx="7533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rgbClr val="FFCF0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ADS Team 12 Final Project </a:t>
            </a:r>
            <a:endParaRPr lang="zh-CN" altLang="en-US" sz="5400" dirty="0">
              <a:solidFill>
                <a:srgbClr val="FFCF01"/>
              </a:solidFill>
              <a:latin typeface="Fira Sans" panose="020B0503050000020004" pitchFamily="34" charset="0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10708161" y="1998950"/>
            <a:ext cx="1479677" cy="4016266"/>
          </a:xfrm>
          <a:custGeom>
            <a:avLst/>
            <a:gdLst>
              <a:gd name="connsiteX0" fmla="*/ 1422400 w 1422400"/>
              <a:gd name="connsiteY0" fmla="*/ 0 h 3860800"/>
              <a:gd name="connsiteX1" fmla="*/ 0 w 1422400"/>
              <a:gd name="connsiteY1" fmla="*/ 1509486 h 3860800"/>
              <a:gd name="connsiteX2" fmla="*/ 1422400 w 1422400"/>
              <a:gd name="connsiteY2" fmla="*/ 3860800 h 3860800"/>
              <a:gd name="connsiteX3" fmla="*/ 1422400 w 1422400"/>
              <a:gd name="connsiteY3" fmla="*/ 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400" h="3860800">
                <a:moveTo>
                  <a:pt x="1422400" y="0"/>
                </a:moveTo>
                <a:lnTo>
                  <a:pt x="0" y="1509486"/>
                </a:lnTo>
                <a:lnTo>
                  <a:pt x="1422400" y="3860800"/>
                </a:lnTo>
                <a:lnTo>
                  <a:pt x="1422400" y="0"/>
                </a:lnTo>
                <a:close/>
              </a:path>
            </a:pathLst>
          </a:custGeom>
          <a:solidFill>
            <a:srgbClr val="FFCF01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896584" y="3368531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Twitter Sentiment Streaming Analysis</a:t>
            </a:r>
            <a:endParaRPr lang="zh-CN" altLang="en-US" sz="2400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5364382" y="3961213"/>
            <a:ext cx="1274166" cy="1674126"/>
            <a:chOff x="1554163" y="1617663"/>
            <a:chExt cx="708026" cy="9302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" name="Freeform 81"/>
            <p:cNvSpPr>
              <a:spLocks/>
            </p:cNvSpPr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82"/>
            <p:cNvSpPr>
              <a:spLocks/>
            </p:cNvSpPr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3338297" y="5503431"/>
            <a:ext cx="512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i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Website: </a:t>
            </a:r>
            <a:r>
              <a:rPr lang="en-US" altLang="zh-CN" sz="2400" i="1" u="sng" dirty="0" smtClean="0">
                <a:solidFill>
                  <a:srgbClr val="100B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</a:t>
            </a:r>
            <a:r>
              <a:rPr lang="en-US" altLang="zh-CN" sz="2400" i="1" u="sng" dirty="0">
                <a:solidFill>
                  <a:srgbClr val="100B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://agarwal123.shinyapps.io/LiveAnalysisTwitter/</a:t>
            </a:r>
            <a:endParaRPr lang="zh-CN" altLang="en-US" sz="2400" i="1" u="sng" dirty="0">
              <a:solidFill>
                <a:srgbClr val="100BE5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01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79926" y="130585"/>
            <a:ext cx="65552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Tableau Dashboard: iPad</a:t>
            </a:r>
            <a:endParaRPr lang="zh-CN" altLang="en-US" sz="3400" dirty="0">
              <a:solidFill>
                <a:schemeClr val="tx1">
                  <a:lumMod val="85000"/>
                  <a:lumOff val="15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96" y="746138"/>
            <a:ext cx="11246878" cy="60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2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11065" y="96867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055879" y="4050507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0 3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117934" y="6014889"/>
            <a:ext cx="4648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8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200" y="580573"/>
            <a:ext cx="1204686" cy="891137"/>
            <a:chOff x="740228" y="493488"/>
            <a:chExt cx="1204686" cy="891137"/>
          </a:xfrm>
        </p:grpSpPr>
        <p:sp>
          <p:nvSpPr>
            <p:cNvPr id="2" name="矩形 1"/>
            <p:cNvSpPr/>
            <p:nvPr/>
          </p:nvSpPr>
          <p:spPr>
            <a:xfrm>
              <a:off x="740228" y="493488"/>
              <a:ext cx="1204686" cy="891137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Freeform 21"/>
            <p:cNvSpPr>
              <a:spLocks noEditPoints="1"/>
            </p:cNvSpPr>
            <p:nvPr/>
          </p:nvSpPr>
          <p:spPr bwMode="auto">
            <a:xfrm>
              <a:off x="1051603" y="632443"/>
              <a:ext cx="568039" cy="566807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24 h 192"/>
                <a:gd name="T12" fmla="*/ 168 w 192"/>
                <a:gd name="T13" fmla="*/ 96 h 192"/>
                <a:gd name="T14" fmla="*/ 96 w 192"/>
                <a:gd name="T15" fmla="*/ 168 h 192"/>
                <a:gd name="T16" fmla="*/ 24 w 192"/>
                <a:gd name="T17" fmla="*/ 96 h 192"/>
                <a:gd name="T18" fmla="*/ 96 w 192"/>
                <a:gd name="T19" fmla="*/ 24 h 192"/>
                <a:gd name="T20" fmla="*/ 140 w 192"/>
                <a:gd name="T21" fmla="*/ 88 h 192"/>
                <a:gd name="T22" fmla="*/ 144 w 192"/>
                <a:gd name="T23" fmla="*/ 96 h 192"/>
                <a:gd name="T24" fmla="*/ 140 w 192"/>
                <a:gd name="T25" fmla="*/ 104 h 192"/>
                <a:gd name="T26" fmla="*/ 116 w 192"/>
                <a:gd name="T27" fmla="*/ 128 h 192"/>
                <a:gd name="T28" fmla="*/ 103 w 192"/>
                <a:gd name="T29" fmla="*/ 131 h 192"/>
                <a:gd name="T30" fmla="*/ 96 w 192"/>
                <a:gd name="T31" fmla="*/ 120 h 192"/>
                <a:gd name="T32" fmla="*/ 96 w 192"/>
                <a:gd name="T33" fmla="*/ 108 h 192"/>
                <a:gd name="T34" fmla="*/ 60 w 192"/>
                <a:gd name="T35" fmla="*/ 108 h 192"/>
                <a:gd name="T36" fmla="*/ 48 w 192"/>
                <a:gd name="T37" fmla="*/ 96 h 192"/>
                <a:gd name="T38" fmla="*/ 60 w 192"/>
                <a:gd name="T39" fmla="*/ 84 h 192"/>
                <a:gd name="T40" fmla="*/ 96 w 192"/>
                <a:gd name="T41" fmla="*/ 84 h 192"/>
                <a:gd name="T42" fmla="*/ 96 w 192"/>
                <a:gd name="T43" fmla="*/ 72 h 192"/>
                <a:gd name="T44" fmla="*/ 103 w 192"/>
                <a:gd name="T45" fmla="*/ 61 h 192"/>
                <a:gd name="T46" fmla="*/ 116 w 192"/>
                <a:gd name="T47" fmla="*/ 64 h 192"/>
                <a:gd name="T48" fmla="*/ 140 w 192"/>
                <a:gd name="T49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24"/>
                  </a:moveTo>
                  <a:cubicBezTo>
                    <a:pt x="136" y="24"/>
                    <a:pt x="168" y="56"/>
                    <a:pt x="168" y="96"/>
                  </a:cubicBezTo>
                  <a:cubicBezTo>
                    <a:pt x="168" y="136"/>
                    <a:pt x="136" y="168"/>
                    <a:pt x="96" y="168"/>
                  </a:cubicBezTo>
                  <a:cubicBezTo>
                    <a:pt x="56" y="168"/>
                    <a:pt x="24" y="136"/>
                    <a:pt x="24" y="96"/>
                  </a:cubicBezTo>
                  <a:cubicBezTo>
                    <a:pt x="24" y="56"/>
                    <a:pt x="56" y="24"/>
                    <a:pt x="96" y="24"/>
                  </a:cubicBezTo>
                  <a:close/>
                  <a:moveTo>
                    <a:pt x="140" y="88"/>
                  </a:moveTo>
                  <a:cubicBezTo>
                    <a:pt x="143" y="90"/>
                    <a:pt x="144" y="93"/>
                    <a:pt x="144" y="96"/>
                  </a:cubicBezTo>
                  <a:cubicBezTo>
                    <a:pt x="144" y="99"/>
                    <a:pt x="143" y="102"/>
                    <a:pt x="140" y="104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3" y="132"/>
                    <a:pt x="108" y="133"/>
                    <a:pt x="103" y="131"/>
                  </a:cubicBezTo>
                  <a:cubicBezTo>
                    <a:pt x="99" y="129"/>
                    <a:pt x="96" y="125"/>
                    <a:pt x="96" y="12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3" y="108"/>
                    <a:pt x="48" y="103"/>
                    <a:pt x="48" y="96"/>
                  </a:cubicBezTo>
                  <a:cubicBezTo>
                    <a:pt x="48" y="89"/>
                    <a:pt x="53" y="84"/>
                    <a:pt x="60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7"/>
                    <a:pt x="99" y="63"/>
                    <a:pt x="103" y="61"/>
                  </a:cubicBezTo>
                  <a:cubicBezTo>
                    <a:pt x="108" y="59"/>
                    <a:pt x="113" y="60"/>
                    <a:pt x="116" y="64"/>
                  </a:cubicBezTo>
                  <a:lnTo>
                    <a:pt x="140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050797" y="580573"/>
            <a:ext cx="9416678" cy="891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1124" y="702976"/>
            <a:ext cx="53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Our Model Design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5182" y="1954247"/>
            <a:ext cx="11969791" cy="1133771"/>
            <a:chOff x="711200" y="2083632"/>
            <a:chExt cx="9868199" cy="689546"/>
          </a:xfrm>
        </p:grpSpPr>
        <p:sp>
          <p:nvSpPr>
            <p:cNvPr id="7" name="五边形 6"/>
            <p:cNvSpPr/>
            <p:nvPr/>
          </p:nvSpPr>
          <p:spPr>
            <a:xfrm>
              <a:off x="711200" y="2083632"/>
              <a:ext cx="2289975" cy="689546"/>
            </a:xfrm>
            <a:prstGeom prst="homePlate">
              <a:avLst/>
            </a:prstGeom>
            <a:solidFill>
              <a:srgbClr val="FFE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902375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781941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676497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8526083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81153" y="1965156"/>
            <a:ext cx="2284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Text </a:t>
            </a:r>
            <a:r>
              <a:rPr lang="en-US" altLang="zh-CN" sz="2400" dirty="0" smtClean="0"/>
              <a:t>Preprocessing </a:t>
            </a:r>
            <a:r>
              <a:rPr lang="en-US" altLang="zh-CN" sz="2400" dirty="0"/>
              <a:t>using R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59420" y="2054952"/>
            <a:ext cx="175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Feature </a:t>
            </a:r>
            <a:r>
              <a:rPr lang="en-US" altLang="zh-CN" sz="2400" dirty="0" smtClean="0"/>
              <a:t>Engineering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99557" y="2098267"/>
            <a:ext cx="1501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Split the D</a:t>
            </a:r>
            <a:r>
              <a:rPr lang="en-US" altLang="zh-CN" sz="2400" dirty="0" smtClean="0"/>
              <a:t>ata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71427" y="1954247"/>
            <a:ext cx="1489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Train prediction model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142015" y="1920967"/>
            <a:ext cx="1843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Evaluate model performance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7901" y="3594750"/>
            <a:ext cx="2226872" cy="161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Unstructured text such as a tweet usually requires some preprocessing before it can be analyzed.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6531" y="3514876"/>
            <a:ext cx="1976238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 Filter Based Feature Selection module to select a compact feature subset from the exhaustive list of extracted hashing features.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46413" y="3514876"/>
            <a:ext cx="18034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smtClean="0"/>
              <a:t>Split </a:t>
            </a:r>
            <a:r>
              <a:rPr lang="en-US" altLang="zh-CN" sz="1600" dirty="0"/>
              <a:t>the data into train and test </a:t>
            </a:r>
            <a:r>
              <a:rPr lang="en-US" altLang="zh-CN" sz="1600" dirty="0" smtClean="0"/>
              <a:t>sets by 80% and 20% in each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90764" y="3514876"/>
            <a:ext cx="160768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The parameters used in the Two-Class Support Vector Machine module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93988" y="3514876"/>
            <a:ext cx="1791365" cy="2531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/>
              <a:t>Evaluate Model module, to get the evaluation metrics (ROC, precision/recall, and lift) shown in the following charts.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6295869"/>
            <a:ext cx="12192000" cy="56213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4724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5177" y="328199"/>
            <a:ext cx="9416678" cy="891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7226" y="496498"/>
            <a:ext cx="803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Azure Machine Learning Model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7" y="1493822"/>
            <a:ext cx="5687078" cy="516049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09" y="1493822"/>
            <a:ext cx="5008346" cy="51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5177" y="328199"/>
            <a:ext cx="9416678" cy="891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7226" y="496498"/>
            <a:ext cx="803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Azure Machine Learning Model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50" y="1387634"/>
            <a:ext cx="6234446" cy="50839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124" y="1595596"/>
            <a:ext cx="5850875" cy="48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9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5177" y="328199"/>
            <a:ext cx="9416678" cy="891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07226" y="496498"/>
            <a:ext cx="8034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Azure Machine Learning Model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17" y="1439580"/>
            <a:ext cx="5760515" cy="13647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17" y="2880798"/>
            <a:ext cx="5695056" cy="39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00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31301" y="6082309"/>
            <a:ext cx="4648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Deployed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10744" y="0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055558" y="4244265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0 4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53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 56"/>
          <p:cNvSpPr/>
          <p:nvPr/>
        </p:nvSpPr>
        <p:spPr>
          <a:xfrm>
            <a:off x="8828027" y="5671192"/>
            <a:ext cx="3219450" cy="1171268"/>
          </a:xfrm>
          <a:prstGeom prst="rect">
            <a:avLst/>
          </a:prstGeom>
          <a:solidFill>
            <a:srgbClr val="231F2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0" y="448738"/>
            <a:ext cx="12192000" cy="646331"/>
            <a:chOff x="0" y="651940"/>
            <a:chExt cx="12192000" cy="646331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0" y="975105"/>
              <a:ext cx="12192000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文本框 3"/>
            <p:cNvSpPr txBox="1"/>
            <p:nvPr/>
          </p:nvSpPr>
          <p:spPr>
            <a:xfrm>
              <a:off x="4128481" y="651940"/>
              <a:ext cx="3935038" cy="646331"/>
            </a:xfrm>
            <a:prstGeom prst="rect">
              <a:avLst/>
            </a:prstGeom>
            <a:solidFill>
              <a:srgbClr val="FFCF0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Deployed Steps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400050" y="3390900"/>
            <a:ext cx="11791950" cy="0"/>
          </a:xfrm>
          <a:prstGeom prst="line">
            <a:avLst/>
          </a:prstGeom>
          <a:ln w="28575">
            <a:solidFill>
              <a:srgbClr val="B08E0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742950" y="1985918"/>
            <a:ext cx="1447800" cy="671179"/>
            <a:chOff x="1085850" y="2167271"/>
            <a:chExt cx="1447800" cy="67117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8" name="文本框 7"/>
            <p:cNvSpPr txBox="1"/>
            <p:nvPr/>
          </p:nvSpPr>
          <p:spPr>
            <a:xfrm>
              <a:off x="1085850" y="2167271"/>
              <a:ext cx="1447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Step 01</a:t>
              </a:r>
              <a:endParaRPr lang="zh-CN" alt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flipV="1">
              <a:off x="1610868" y="2628936"/>
              <a:ext cx="370332" cy="209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1314450" y="3238500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9666277" y="1981200"/>
            <a:ext cx="1447800" cy="671179"/>
            <a:chOff x="10009177" y="2381250"/>
            <a:chExt cx="1447800" cy="67117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1" name="文本框 20"/>
            <p:cNvSpPr txBox="1"/>
            <p:nvPr/>
          </p:nvSpPr>
          <p:spPr>
            <a:xfrm>
              <a:off x="10009177" y="2381250"/>
              <a:ext cx="1447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Step 05</a:t>
              </a:r>
              <a:endParaRPr lang="zh-CN" alt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2" name="等腰三角形 21"/>
            <p:cNvSpPr/>
            <p:nvPr/>
          </p:nvSpPr>
          <p:spPr>
            <a:xfrm flipV="1">
              <a:off x="10534195" y="2842915"/>
              <a:ext cx="370332" cy="209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0" name="椭圆 19"/>
          <p:cNvSpPr/>
          <p:nvPr/>
        </p:nvSpPr>
        <p:spPr>
          <a:xfrm>
            <a:off x="10237777" y="3233782"/>
            <a:ext cx="304800" cy="304800"/>
          </a:xfrm>
          <a:prstGeom prst="ellipse">
            <a:avLst/>
          </a:prstGeom>
          <a:solidFill>
            <a:srgbClr val="FFCF01"/>
          </a:solidFill>
          <a:ln w="571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 rot="10800000">
            <a:off x="3183331" y="3271882"/>
            <a:ext cx="1447800" cy="1557382"/>
            <a:chOff x="1085850" y="2024018"/>
            <a:chExt cx="1447800" cy="1557382"/>
          </a:xfrm>
        </p:grpSpPr>
        <p:grpSp>
          <p:nvGrpSpPr>
            <p:cNvPr id="24" name="组合 23"/>
            <p:cNvGrpSpPr/>
            <p:nvPr/>
          </p:nvGrpSpPr>
          <p:grpSpPr>
            <a:xfrm>
              <a:off x="1085850" y="2024018"/>
              <a:ext cx="1447800" cy="671179"/>
              <a:chOff x="1085850" y="2167271"/>
              <a:chExt cx="1447800" cy="671179"/>
            </a:xfrm>
          </p:grpSpPr>
          <p:sp>
            <p:nvSpPr>
              <p:cNvPr id="26" name="文本框 25"/>
              <p:cNvSpPr txBox="1"/>
              <p:nvPr/>
            </p:nvSpPr>
            <p:spPr>
              <a:xfrm rot="10800000">
                <a:off x="1085850" y="2167271"/>
                <a:ext cx="1447800" cy="461665"/>
              </a:xfrm>
              <a:prstGeom prst="rect">
                <a:avLst/>
              </a:prstGeom>
              <a:solidFill>
                <a:srgbClr val="FFCF0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Step 02</a:t>
                </a:r>
                <a:endParaRPr lang="zh-CN" altLang="en-US" sz="2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flipV="1">
                <a:off x="1610868" y="2628936"/>
                <a:ext cx="370332" cy="209514"/>
              </a:xfrm>
              <a:prstGeom prst="triangle">
                <a:avLst/>
              </a:prstGeom>
              <a:solidFill>
                <a:srgbClr val="FFCF0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657350" y="3276600"/>
              <a:ext cx="304800" cy="304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407813" y="1981200"/>
            <a:ext cx="1447800" cy="671179"/>
            <a:chOff x="1085850" y="2167271"/>
            <a:chExt cx="1447800" cy="67117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6" name="文本框 15"/>
            <p:cNvSpPr txBox="1"/>
            <p:nvPr/>
          </p:nvSpPr>
          <p:spPr>
            <a:xfrm>
              <a:off x="1085850" y="2167271"/>
              <a:ext cx="144780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Step 03</a:t>
              </a:r>
              <a:endParaRPr lang="zh-CN" altLang="en-US" sz="24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7" name="等腰三角形 16"/>
            <p:cNvSpPr/>
            <p:nvPr/>
          </p:nvSpPr>
          <p:spPr>
            <a:xfrm flipV="1">
              <a:off x="1610868" y="2628936"/>
              <a:ext cx="370332" cy="20951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5979313" y="3233782"/>
            <a:ext cx="304800" cy="304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 rot="10800000">
            <a:off x="7714844" y="3281623"/>
            <a:ext cx="1447800" cy="1557382"/>
            <a:chOff x="1085850" y="2024018"/>
            <a:chExt cx="1447800" cy="1557382"/>
          </a:xfrm>
        </p:grpSpPr>
        <p:grpSp>
          <p:nvGrpSpPr>
            <p:cNvPr id="34" name="组合 33"/>
            <p:cNvGrpSpPr/>
            <p:nvPr/>
          </p:nvGrpSpPr>
          <p:grpSpPr>
            <a:xfrm>
              <a:off x="1085850" y="2024018"/>
              <a:ext cx="1447800" cy="671179"/>
              <a:chOff x="1085850" y="2167271"/>
              <a:chExt cx="1447800" cy="671179"/>
            </a:xfrm>
          </p:grpSpPr>
          <p:sp>
            <p:nvSpPr>
              <p:cNvPr id="36" name="文本框 35"/>
              <p:cNvSpPr txBox="1"/>
              <p:nvPr/>
            </p:nvSpPr>
            <p:spPr>
              <a:xfrm rot="10800000">
                <a:off x="1085850" y="2167271"/>
                <a:ext cx="1447800" cy="461665"/>
              </a:xfrm>
              <a:prstGeom prst="rect">
                <a:avLst/>
              </a:prstGeom>
              <a:solidFill>
                <a:srgbClr val="FFCF0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Step 04</a:t>
                </a:r>
                <a:endParaRPr lang="zh-CN" altLang="en-US" sz="2400" dirty="0" smtClean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flipV="1">
                <a:off x="1610868" y="2628936"/>
                <a:ext cx="370332" cy="209514"/>
              </a:xfrm>
              <a:prstGeom prst="triangle">
                <a:avLst/>
              </a:prstGeom>
              <a:solidFill>
                <a:srgbClr val="FFCF01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1657350" y="3276600"/>
              <a:ext cx="304800" cy="304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/>
          <p:cNvSpPr/>
          <p:nvPr/>
        </p:nvSpPr>
        <p:spPr>
          <a:xfrm>
            <a:off x="9407383" y="3887136"/>
            <a:ext cx="19381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output from Model and Present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 Webpage </a:t>
            </a: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dynamicly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181685" y="3915675"/>
            <a:ext cx="1938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Twitter API to collect streaming data.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5714" y="3888000"/>
            <a:ext cx="19381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 environment by using node.js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932642" y="1927346"/>
            <a:ext cx="19381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front-end webpage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516865" y="1930400"/>
            <a:ext cx="1938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 streaming data into AML by using Mode API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902024" y="5748994"/>
            <a:ext cx="3281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100% </a:t>
            </a:r>
            <a:r>
              <a:rPr lang="en-US" altLang="zh-CN" sz="28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done</a:t>
            </a:r>
            <a:endParaRPr lang="zh-CN" altLang="en-US" sz="28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11315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078845" y="5200794"/>
            <a:ext cx="4648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Page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10287" y="1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8155101" y="4480351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0 4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200" y="580573"/>
            <a:ext cx="1204686" cy="891137"/>
            <a:chOff x="740228" y="493488"/>
            <a:chExt cx="1204686" cy="891137"/>
          </a:xfrm>
        </p:grpSpPr>
        <p:sp>
          <p:nvSpPr>
            <p:cNvPr id="2" name="矩形 1"/>
            <p:cNvSpPr/>
            <p:nvPr/>
          </p:nvSpPr>
          <p:spPr>
            <a:xfrm>
              <a:off x="740228" y="493488"/>
              <a:ext cx="1204686" cy="891137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Freeform 21"/>
            <p:cNvSpPr>
              <a:spLocks noEditPoints="1"/>
            </p:cNvSpPr>
            <p:nvPr/>
          </p:nvSpPr>
          <p:spPr bwMode="auto">
            <a:xfrm>
              <a:off x="1051603" y="632443"/>
              <a:ext cx="568039" cy="566807"/>
            </a:xfrm>
            <a:custGeom>
              <a:avLst/>
              <a:gdLst>
                <a:gd name="T0" fmla="*/ 96 w 192"/>
                <a:gd name="T1" fmla="*/ 0 h 192"/>
                <a:gd name="T2" fmla="*/ 0 w 192"/>
                <a:gd name="T3" fmla="*/ 96 h 192"/>
                <a:gd name="T4" fmla="*/ 96 w 192"/>
                <a:gd name="T5" fmla="*/ 192 h 192"/>
                <a:gd name="T6" fmla="*/ 192 w 192"/>
                <a:gd name="T7" fmla="*/ 96 h 192"/>
                <a:gd name="T8" fmla="*/ 96 w 192"/>
                <a:gd name="T9" fmla="*/ 0 h 192"/>
                <a:gd name="T10" fmla="*/ 96 w 192"/>
                <a:gd name="T11" fmla="*/ 24 h 192"/>
                <a:gd name="T12" fmla="*/ 168 w 192"/>
                <a:gd name="T13" fmla="*/ 96 h 192"/>
                <a:gd name="T14" fmla="*/ 96 w 192"/>
                <a:gd name="T15" fmla="*/ 168 h 192"/>
                <a:gd name="T16" fmla="*/ 24 w 192"/>
                <a:gd name="T17" fmla="*/ 96 h 192"/>
                <a:gd name="T18" fmla="*/ 96 w 192"/>
                <a:gd name="T19" fmla="*/ 24 h 192"/>
                <a:gd name="T20" fmla="*/ 140 w 192"/>
                <a:gd name="T21" fmla="*/ 88 h 192"/>
                <a:gd name="T22" fmla="*/ 144 w 192"/>
                <a:gd name="T23" fmla="*/ 96 h 192"/>
                <a:gd name="T24" fmla="*/ 140 w 192"/>
                <a:gd name="T25" fmla="*/ 104 h 192"/>
                <a:gd name="T26" fmla="*/ 116 w 192"/>
                <a:gd name="T27" fmla="*/ 128 h 192"/>
                <a:gd name="T28" fmla="*/ 103 w 192"/>
                <a:gd name="T29" fmla="*/ 131 h 192"/>
                <a:gd name="T30" fmla="*/ 96 w 192"/>
                <a:gd name="T31" fmla="*/ 120 h 192"/>
                <a:gd name="T32" fmla="*/ 96 w 192"/>
                <a:gd name="T33" fmla="*/ 108 h 192"/>
                <a:gd name="T34" fmla="*/ 60 w 192"/>
                <a:gd name="T35" fmla="*/ 108 h 192"/>
                <a:gd name="T36" fmla="*/ 48 w 192"/>
                <a:gd name="T37" fmla="*/ 96 h 192"/>
                <a:gd name="T38" fmla="*/ 60 w 192"/>
                <a:gd name="T39" fmla="*/ 84 h 192"/>
                <a:gd name="T40" fmla="*/ 96 w 192"/>
                <a:gd name="T41" fmla="*/ 84 h 192"/>
                <a:gd name="T42" fmla="*/ 96 w 192"/>
                <a:gd name="T43" fmla="*/ 72 h 192"/>
                <a:gd name="T44" fmla="*/ 103 w 192"/>
                <a:gd name="T45" fmla="*/ 61 h 192"/>
                <a:gd name="T46" fmla="*/ 116 w 192"/>
                <a:gd name="T47" fmla="*/ 64 h 192"/>
                <a:gd name="T48" fmla="*/ 140 w 192"/>
                <a:gd name="T49" fmla="*/ 8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92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49" y="192"/>
                    <a:pt x="192" y="149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96" y="24"/>
                  </a:moveTo>
                  <a:cubicBezTo>
                    <a:pt x="136" y="24"/>
                    <a:pt x="168" y="56"/>
                    <a:pt x="168" y="96"/>
                  </a:cubicBezTo>
                  <a:cubicBezTo>
                    <a:pt x="168" y="136"/>
                    <a:pt x="136" y="168"/>
                    <a:pt x="96" y="168"/>
                  </a:cubicBezTo>
                  <a:cubicBezTo>
                    <a:pt x="56" y="168"/>
                    <a:pt x="24" y="136"/>
                    <a:pt x="24" y="96"/>
                  </a:cubicBezTo>
                  <a:cubicBezTo>
                    <a:pt x="24" y="56"/>
                    <a:pt x="56" y="24"/>
                    <a:pt x="96" y="24"/>
                  </a:cubicBezTo>
                  <a:close/>
                  <a:moveTo>
                    <a:pt x="140" y="88"/>
                  </a:moveTo>
                  <a:cubicBezTo>
                    <a:pt x="143" y="90"/>
                    <a:pt x="144" y="93"/>
                    <a:pt x="144" y="96"/>
                  </a:cubicBezTo>
                  <a:cubicBezTo>
                    <a:pt x="144" y="99"/>
                    <a:pt x="143" y="102"/>
                    <a:pt x="140" y="104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3" y="132"/>
                    <a:pt x="108" y="133"/>
                    <a:pt x="103" y="131"/>
                  </a:cubicBezTo>
                  <a:cubicBezTo>
                    <a:pt x="99" y="129"/>
                    <a:pt x="96" y="125"/>
                    <a:pt x="96" y="12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53" y="108"/>
                    <a:pt x="48" y="103"/>
                    <a:pt x="48" y="96"/>
                  </a:cubicBezTo>
                  <a:cubicBezTo>
                    <a:pt x="48" y="89"/>
                    <a:pt x="53" y="84"/>
                    <a:pt x="60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67"/>
                    <a:pt x="99" y="63"/>
                    <a:pt x="103" y="61"/>
                  </a:cubicBezTo>
                  <a:cubicBezTo>
                    <a:pt x="108" y="59"/>
                    <a:pt x="113" y="60"/>
                    <a:pt x="116" y="64"/>
                  </a:cubicBezTo>
                  <a:lnTo>
                    <a:pt x="140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2050797" y="580573"/>
            <a:ext cx="9416678" cy="89113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321124" y="702976"/>
            <a:ext cx="532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Our Program Language 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65182" y="1954247"/>
            <a:ext cx="11969791" cy="1133771"/>
            <a:chOff x="711200" y="2083632"/>
            <a:chExt cx="9868199" cy="689546"/>
          </a:xfrm>
        </p:grpSpPr>
        <p:sp>
          <p:nvSpPr>
            <p:cNvPr id="7" name="五边形 6"/>
            <p:cNvSpPr/>
            <p:nvPr/>
          </p:nvSpPr>
          <p:spPr>
            <a:xfrm>
              <a:off x="711200" y="2083632"/>
              <a:ext cx="2289975" cy="689546"/>
            </a:xfrm>
            <a:prstGeom prst="homePlate">
              <a:avLst/>
            </a:prstGeom>
            <a:solidFill>
              <a:srgbClr val="FFE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902375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4781941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676497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8526083" y="2083632"/>
              <a:ext cx="2053316" cy="689546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AB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85658" y="2267740"/>
            <a:ext cx="2284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JavaScript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44073" y="2113301"/>
            <a:ext cx="1754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HTML&amp;CSS&amp; Bootstrap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30182" y="2267740"/>
            <a:ext cx="1739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AngularJs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03942" y="1954247"/>
            <a:ext cx="1323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jQuery&amp;jQuery</a:t>
            </a:r>
            <a:r>
              <a:rPr lang="en-US" altLang="zh-CN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UI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54500" y="2210483"/>
            <a:ext cx="162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Node </a:t>
            </a:r>
            <a:r>
              <a:rPr lang="en-US" altLang="zh-CN" sz="240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js</a:t>
            </a:r>
            <a:endParaRPr lang="zh-CN" altLang="en-US" sz="24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7901" y="3594750"/>
            <a:ext cx="2226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Javascript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supports many dynamic effects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96531" y="3514876"/>
            <a:ext cx="1976238" cy="1299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HTML5, CSS and Bootstrap using for whole basic framework.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446413" y="3514876"/>
            <a:ext cx="1803481" cy="991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 and Supports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Dynamic effects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690764" y="3514876"/>
            <a:ext cx="1607681" cy="991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Supports Dynamic effects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93988" y="3514876"/>
            <a:ext cx="17913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 is the backend platform for create framework and connect with REST API.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0" y="6295869"/>
            <a:ext cx="12192000" cy="562131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2852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630057"/>
            <a:ext cx="12192000" cy="2227943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0" y="448738"/>
            <a:ext cx="12192000" cy="646331"/>
            <a:chOff x="0" y="651940"/>
            <a:chExt cx="12192000" cy="646331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0" y="975105"/>
              <a:ext cx="12192000" cy="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4980655" y="651940"/>
              <a:ext cx="2230690" cy="646331"/>
            </a:xfrm>
            <a:prstGeom prst="rect">
              <a:avLst/>
            </a:prstGeom>
            <a:solidFill>
              <a:srgbClr val="FFCF0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Fira Sans" panose="020B0503050000020004" pitchFamily="34" charset="0"/>
                </a:rPr>
                <a:t>Our Team</a:t>
              </a:r>
              <a:endPara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32420" y="4630057"/>
            <a:ext cx="2525485" cy="54065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65039" y="4630056"/>
            <a:ext cx="2525485" cy="54065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04681" y="4689004"/>
            <a:ext cx="2525485" cy="54065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740229" y="4710000"/>
            <a:ext cx="212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Priti</a:t>
            </a:r>
            <a:endParaRPr lang="zh-CN" altLang="en-US" sz="20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24703" y="4689004"/>
            <a:ext cx="212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Yalin</a:t>
            </a:r>
            <a:endParaRPr lang="zh-CN" altLang="en-US" sz="20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552943" y="4710000"/>
            <a:ext cx="2120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Zhi</a:t>
            </a:r>
            <a:endParaRPr lang="zh-CN" altLang="en-US" sz="20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16191" y="1821670"/>
            <a:ext cx="957942" cy="400110"/>
          </a:xfrm>
          <a:prstGeom prst="rect">
            <a:avLst/>
          </a:prstGeom>
          <a:solidFill>
            <a:srgbClr val="FFD72D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Leader </a:t>
            </a:r>
            <a:endParaRPr lang="zh-CN" alt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66891" y="1821670"/>
            <a:ext cx="1145508" cy="400110"/>
          </a:xfrm>
          <a:prstGeom prst="rect">
            <a:avLst/>
          </a:prstGeom>
          <a:solidFill>
            <a:srgbClr val="FFD72D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Member  </a:t>
            </a:r>
            <a:endParaRPr lang="zh-CN" alt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040662" y="1816180"/>
            <a:ext cx="1145508" cy="400110"/>
          </a:xfrm>
          <a:prstGeom prst="rect">
            <a:avLst/>
          </a:prstGeom>
          <a:solidFill>
            <a:srgbClr val="FFD72D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Member  </a:t>
            </a:r>
            <a:endParaRPr lang="zh-CN" alt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812" y="2221781"/>
            <a:ext cx="2377058" cy="23856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2221780"/>
            <a:ext cx="2199313" cy="23881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179" y="2216289"/>
            <a:ext cx="2286425" cy="239111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1388106" y="5513567"/>
            <a:ext cx="10948380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Priti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 is the team leader, who use R collect data, build model and deploy on the server.</a:t>
            </a:r>
          </a:p>
          <a:p>
            <a:pPr>
              <a:lnSpc>
                <a:spcPts val="2500"/>
              </a:lnSpc>
            </a:pP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Yalin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use R to collect static and streaming data, and write back-end code by node.js</a:t>
            </a:r>
          </a:p>
          <a:p>
            <a:pPr>
              <a:lnSpc>
                <a:spcPts val="2500"/>
              </a:lnSpc>
            </a:pP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Zhi,use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 python to collect streaming data, and design the architecture &amp; framework of whole website.</a:t>
            </a:r>
          </a:p>
          <a:p>
            <a:pPr>
              <a:lnSpc>
                <a:spcPts val="2500"/>
              </a:lnSpc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</a:rPr>
              <a:t>                  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3482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858297" y="5483131"/>
            <a:ext cx="7998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Twitter Dashboards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811658" y="1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0154982" y="3878617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0 4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4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6" y="962075"/>
            <a:ext cx="3038413" cy="23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6" y="3230880"/>
            <a:ext cx="548386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96" y="4081350"/>
            <a:ext cx="5486400" cy="2081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891" y="3230880"/>
            <a:ext cx="4786630" cy="30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314" y="702024"/>
            <a:ext cx="3021448" cy="2331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846" y="835015"/>
            <a:ext cx="2857032" cy="20657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66219" y="213820"/>
            <a:ext cx="6364505" cy="646331"/>
          </a:xfrm>
          <a:prstGeom prst="rect">
            <a:avLst/>
          </a:prstGeom>
          <a:solidFill>
            <a:srgbClr val="FFCF01"/>
          </a:solidFill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rPr>
              <a:t>Live Twitter Stream Analysis</a:t>
            </a:r>
            <a:endParaRPr lang="zh-CN" altLang="en-US" sz="3600" dirty="0">
              <a:solidFill>
                <a:schemeClr val="tx1">
                  <a:lumMod val="95000"/>
                  <a:lumOff val="5000"/>
                </a:schemeClr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51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15" y="452856"/>
            <a:ext cx="5153025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78" y="554456"/>
            <a:ext cx="505079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56" y="3365662"/>
            <a:ext cx="6895117" cy="3324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886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26" y="2853357"/>
            <a:ext cx="7491668" cy="3355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35430"/>
            <a:ext cx="6096000" cy="89113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 47"/>
          <p:cNvSpPr>
            <a:spLocks noEditPoints="1"/>
          </p:cNvSpPr>
          <p:nvPr/>
        </p:nvSpPr>
        <p:spPr bwMode="auto">
          <a:xfrm>
            <a:off x="5296581" y="609599"/>
            <a:ext cx="543977" cy="542797"/>
          </a:xfrm>
          <a:custGeom>
            <a:avLst/>
            <a:gdLst>
              <a:gd name="T0" fmla="*/ 192 w 192"/>
              <a:gd name="T1" fmla="*/ 96 h 192"/>
              <a:gd name="T2" fmla="*/ 96 w 192"/>
              <a:gd name="T3" fmla="*/ 0 h 192"/>
              <a:gd name="T4" fmla="*/ 0 w 192"/>
              <a:gd name="T5" fmla="*/ 96 h 192"/>
              <a:gd name="T6" fmla="*/ 96 w 192"/>
              <a:gd name="T7" fmla="*/ 192 h 192"/>
              <a:gd name="T8" fmla="*/ 192 w 192"/>
              <a:gd name="T9" fmla="*/ 96 h 192"/>
              <a:gd name="T10" fmla="*/ 168 w 192"/>
              <a:gd name="T11" fmla="*/ 96 h 192"/>
              <a:gd name="T12" fmla="*/ 96 w 192"/>
              <a:gd name="T13" fmla="*/ 168 h 192"/>
              <a:gd name="T14" fmla="*/ 24 w 192"/>
              <a:gd name="T15" fmla="*/ 96 h 192"/>
              <a:gd name="T16" fmla="*/ 96 w 192"/>
              <a:gd name="T17" fmla="*/ 24 h 192"/>
              <a:gd name="T18" fmla="*/ 168 w 192"/>
              <a:gd name="T19" fmla="*/ 96 h 192"/>
              <a:gd name="T20" fmla="*/ 104 w 192"/>
              <a:gd name="T21" fmla="*/ 140 h 192"/>
              <a:gd name="T22" fmla="*/ 96 w 192"/>
              <a:gd name="T23" fmla="*/ 144 h 192"/>
              <a:gd name="T24" fmla="*/ 88 w 192"/>
              <a:gd name="T25" fmla="*/ 140 h 192"/>
              <a:gd name="T26" fmla="*/ 64 w 192"/>
              <a:gd name="T27" fmla="*/ 116 h 192"/>
              <a:gd name="T28" fmla="*/ 61 w 192"/>
              <a:gd name="T29" fmla="*/ 103 h 192"/>
              <a:gd name="T30" fmla="*/ 72 w 192"/>
              <a:gd name="T31" fmla="*/ 96 h 192"/>
              <a:gd name="T32" fmla="*/ 84 w 192"/>
              <a:gd name="T33" fmla="*/ 96 h 192"/>
              <a:gd name="T34" fmla="*/ 84 w 192"/>
              <a:gd name="T35" fmla="*/ 60 h 192"/>
              <a:gd name="T36" fmla="*/ 96 w 192"/>
              <a:gd name="T37" fmla="*/ 48 h 192"/>
              <a:gd name="T38" fmla="*/ 108 w 192"/>
              <a:gd name="T39" fmla="*/ 60 h 192"/>
              <a:gd name="T40" fmla="*/ 108 w 192"/>
              <a:gd name="T41" fmla="*/ 96 h 192"/>
              <a:gd name="T42" fmla="*/ 120 w 192"/>
              <a:gd name="T43" fmla="*/ 96 h 192"/>
              <a:gd name="T44" fmla="*/ 131 w 192"/>
              <a:gd name="T45" fmla="*/ 103 h 192"/>
              <a:gd name="T46" fmla="*/ 128 w 192"/>
              <a:gd name="T47" fmla="*/ 116 h 192"/>
              <a:gd name="T48" fmla="*/ 104 w 192"/>
              <a:gd name="T49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192" y="96"/>
                </a:move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lose/>
                <a:moveTo>
                  <a:pt x="168" y="96"/>
                </a:move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ubicBezTo>
                  <a:pt x="136" y="24"/>
                  <a:pt x="168" y="56"/>
                  <a:pt x="168" y="96"/>
                </a:cubicBezTo>
                <a:close/>
                <a:moveTo>
                  <a:pt x="104" y="140"/>
                </a:moveTo>
                <a:cubicBezTo>
                  <a:pt x="102" y="143"/>
                  <a:pt x="99" y="144"/>
                  <a:pt x="96" y="144"/>
                </a:cubicBezTo>
                <a:cubicBezTo>
                  <a:pt x="93" y="144"/>
                  <a:pt x="90" y="143"/>
                  <a:pt x="88" y="14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0" y="113"/>
                  <a:pt x="59" y="108"/>
                  <a:pt x="61" y="103"/>
                </a:cubicBezTo>
                <a:cubicBezTo>
                  <a:pt x="63" y="99"/>
                  <a:pt x="67" y="96"/>
                  <a:pt x="72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53"/>
                  <a:pt x="89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5" y="96"/>
                  <a:pt x="129" y="99"/>
                  <a:pt x="131" y="103"/>
                </a:cubicBezTo>
                <a:cubicBezTo>
                  <a:pt x="133" y="108"/>
                  <a:pt x="132" y="113"/>
                  <a:pt x="128" y="116"/>
                </a:cubicBezTo>
                <a:lnTo>
                  <a:pt x="104" y="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5708" y="578637"/>
            <a:ext cx="440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Plots World Map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356614" y="3631525"/>
            <a:ext cx="254126" cy="326942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62772" y="3756886"/>
            <a:ext cx="222931" cy="254675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062772" y="4863961"/>
            <a:ext cx="273567" cy="102258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499454" y="4560243"/>
            <a:ext cx="225929" cy="260475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肘形连接符 42"/>
          <p:cNvCxnSpPr/>
          <p:nvPr/>
        </p:nvCxnSpPr>
        <p:spPr>
          <a:xfrm>
            <a:off x="2502532" y="2109737"/>
            <a:ext cx="2927377" cy="1586507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55823" y="2289187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Lots of Positive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0310" y="1909682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Europe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肘形连接符 47"/>
          <p:cNvCxnSpPr>
            <a:endCxn id="39" idx="0"/>
          </p:cNvCxnSpPr>
          <p:nvPr/>
        </p:nvCxnSpPr>
        <p:spPr>
          <a:xfrm rot="10800000" flipV="1">
            <a:off x="7174239" y="2109736"/>
            <a:ext cx="2614345" cy="164715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908519" y="2268582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on Neutral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908518" y="1909682"/>
            <a:ext cx="2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5" name="肘形连接符 54"/>
          <p:cNvCxnSpPr>
            <a:endCxn id="40" idx="4"/>
          </p:cNvCxnSpPr>
          <p:nvPr/>
        </p:nvCxnSpPr>
        <p:spPr>
          <a:xfrm rot="10800000">
            <a:off x="7199557" y="4966219"/>
            <a:ext cx="2492891" cy="74362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9713461" y="5582055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Negative.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13461" y="5223155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Australia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肘形连接符 57"/>
          <p:cNvCxnSpPr>
            <a:stCxn id="41" idx="4"/>
          </p:cNvCxnSpPr>
          <p:nvPr/>
        </p:nvCxnSpPr>
        <p:spPr>
          <a:xfrm rot="5400000">
            <a:off x="3136358" y="4410449"/>
            <a:ext cx="1065793" cy="188633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57375" y="5507206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positive.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13246" y="5082057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Africa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90310" y="665523"/>
            <a:ext cx="368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Trump</a:t>
            </a:r>
            <a:endParaRPr lang="zh-CN" alt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93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426" y="2853357"/>
            <a:ext cx="7491668" cy="33559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35430"/>
            <a:ext cx="6096000" cy="89113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 47"/>
          <p:cNvSpPr>
            <a:spLocks noEditPoints="1"/>
          </p:cNvSpPr>
          <p:nvPr/>
        </p:nvSpPr>
        <p:spPr bwMode="auto">
          <a:xfrm>
            <a:off x="5296581" y="609599"/>
            <a:ext cx="543977" cy="542797"/>
          </a:xfrm>
          <a:custGeom>
            <a:avLst/>
            <a:gdLst>
              <a:gd name="T0" fmla="*/ 192 w 192"/>
              <a:gd name="T1" fmla="*/ 96 h 192"/>
              <a:gd name="T2" fmla="*/ 96 w 192"/>
              <a:gd name="T3" fmla="*/ 0 h 192"/>
              <a:gd name="T4" fmla="*/ 0 w 192"/>
              <a:gd name="T5" fmla="*/ 96 h 192"/>
              <a:gd name="T6" fmla="*/ 96 w 192"/>
              <a:gd name="T7" fmla="*/ 192 h 192"/>
              <a:gd name="T8" fmla="*/ 192 w 192"/>
              <a:gd name="T9" fmla="*/ 96 h 192"/>
              <a:gd name="T10" fmla="*/ 168 w 192"/>
              <a:gd name="T11" fmla="*/ 96 h 192"/>
              <a:gd name="T12" fmla="*/ 96 w 192"/>
              <a:gd name="T13" fmla="*/ 168 h 192"/>
              <a:gd name="T14" fmla="*/ 24 w 192"/>
              <a:gd name="T15" fmla="*/ 96 h 192"/>
              <a:gd name="T16" fmla="*/ 96 w 192"/>
              <a:gd name="T17" fmla="*/ 24 h 192"/>
              <a:gd name="T18" fmla="*/ 168 w 192"/>
              <a:gd name="T19" fmla="*/ 96 h 192"/>
              <a:gd name="T20" fmla="*/ 104 w 192"/>
              <a:gd name="T21" fmla="*/ 140 h 192"/>
              <a:gd name="T22" fmla="*/ 96 w 192"/>
              <a:gd name="T23" fmla="*/ 144 h 192"/>
              <a:gd name="T24" fmla="*/ 88 w 192"/>
              <a:gd name="T25" fmla="*/ 140 h 192"/>
              <a:gd name="T26" fmla="*/ 64 w 192"/>
              <a:gd name="T27" fmla="*/ 116 h 192"/>
              <a:gd name="T28" fmla="*/ 61 w 192"/>
              <a:gd name="T29" fmla="*/ 103 h 192"/>
              <a:gd name="T30" fmla="*/ 72 w 192"/>
              <a:gd name="T31" fmla="*/ 96 h 192"/>
              <a:gd name="T32" fmla="*/ 84 w 192"/>
              <a:gd name="T33" fmla="*/ 96 h 192"/>
              <a:gd name="T34" fmla="*/ 84 w 192"/>
              <a:gd name="T35" fmla="*/ 60 h 192"/>
              <a:gd name="T36" fmla="*/ 96 w 192"/>
              <a:gd name="T37" fmla="*/ 48 h 192"/>
              <a:gd name="T38" fmla="*/ 108 w 192"/>
              <a:gd name="T39" fmla="*/ 60 h 192"/>
              <a:gd name="T40" fmla="*/ 108 w 192"/>
              <a:gd name="T41" fmla="*/ 96 h 192"/>
              <a:gd name="T42" fmla="*/ 120 w 192"/>
              <a:gd name="T43" fmla="*/ 96 h 192"/>
              <a:gd name="T44" fmla="*/ 131 w 192"/>
              <a:gd name="T45" fmla="*/ 103 h 192"/>
              <a:gd name="T46" fmla="*/ 128 w 192"/>
              <a:gd name="T47" fmla="*/ 116 h 192"/>
              <a:gd name="T48" fmla="*/ 104 w 192"/>
              <a:gd name="T49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192" y="96"/>
                </a:move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lose/>
                <a:moveTo>
                  <a:pt x="168" y="96"/>
                </a:move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ubicBezTo>
                  <a:pt x="136" y="24"/>
                  <a:pt x="168" y="56"/>
                  <a:pt x="168" y="96"/>
                </a:cubicBezTo>
                <a:close/>
                <a:moveTo>
                  <a:pt x="104" y="140"/>
                </a:moveTo>
                <a:cubicBezTo>
                  <a:pt x="102" y="143"/>
                  <a:pt x="99" y="144"/>
                  <a:pt x="96" y="144"/>
                </a:cubicBezTo>
                <a:cubicBezTo>
                  <a:pt x="93" y="144"/>
                  <a:pt x="90" y="143"/>
                  <a:pt x="88" y="14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0" y="113"/>
                  <a:pt x="59" y="108"/>
                  <a:pt x="61" y="103"/>
                </a:cubicBezTo>
                <a:cubicBezTo>
                  <a:pt x="63" y="99"/>
                  <a:pt x="67" y="96"/>
                  <a:pt x="72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53"/>
                  <a:pt x="89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5" y="96"/>
                  <a:pt x="129" y="99"/>
                  <a:pt x="131" y="103"/>
                </a:cubicBezTo>
                <a:cubicBezTo>
                  <a:pt x="133" y="108"/>
                  <a:pt x="132" y="113"/>
                  <a:pt x="128" y="116"/>
                </a:cubicBezTo>
                <a:lnTo>
                  <a:pt x="104" y="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5708" y="578637"/>
            <a:ext cx="440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Plots World Map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302846" y="3684619"/>
            <a:ext cx="254126" cy="326942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062772" y="3756886"/>
            <a:ext cx="222931" cy="254675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062772" y="4863961"/>
            <a:ext cx="273567" cy="102258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499454" y="4560243"/>
            <a:ext cx="225929" cy="260475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肘形连接符 42"/>
          <p:cNvCxnSpPr/>
          <p:nvPr/>
        </p:nvCxnSpPr>
        <p:spPr>
          <a:xfrm>
            <a:off x="2502532" y="2109737"/>
            <a:ext cx="2927377" cy="1586507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55823" y="2289187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Lots of Positive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30310" y="1909682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Europe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48" name="肘形连接符 47"/>
          <p:cNvCxnSpPr>
            <a:endCxn id="39" idx="0"/>
          </p:cNvCxnSpPr>
          <p:nvPr/>
        </p:nvCxnSpPr>
        <p:spPr>
          <a:xfrm rot="10800000" flipV="1">
            <a:off x="7174239" y="2109736"/>
            <a:ext cx="2614345" cy="164715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9908519" y="2268582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 on Negative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908518" y="1909682"/>
            <a:ext cx="222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5" name="肘形连接符 54"/>
          <p:cNvCxnSpPr>
            <a:endCxn id="40" idx="4"/>
          </p:cNvCxnSpPr>
          <p:nvPr/>
        </p:nvCxnSpPr>
        <p:spPr>
          <a:xfrm rot="10800000">
            <a:off x="7199557" y="4966219"/>
            <a:ext cx="2492891" cy="74362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9713461" y="5582055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Negative.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13461" y="5223155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Australia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肘形连接符 57"/>
          <p:cNvCxnSpPr>
            <a:stCxn id="41" idx="4"/>
          </p:cNvCxnSpPr>
          <p:nvPr/>
        </p:nvCxnSpPr>
        <p:spPr>
          <a:xfrm rot="5400000">
            <a:off x="3136358" y="4410449"/>
            <a:ext cx="1065793" cy="1886330"/>
          </a:xfrm>
          <a:prstGeom prst="bentConnector2">
            <a:avLst/>
          </a:prstGeom>
          <a:ln w="25400">
            <a:solidFill>
              <a:srgbClr val="FFCF01">
                <a:alpha val="90000"/>
              </a:srgb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257375" y="5507206"/>
            <a:ext cx="1962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positive.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13246" y="5082057"/>
            <a:ext cx="145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Africa</a:t>
            </a:r>
            <a:endParaRPr lang="zh-CN" altLang="en-US" sz="2000" b="1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90310" y="665523"/>
            <a:ext cx="3680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Hillary</a:t>
            </a:r>
            <a:endParaRPr lang="zh-CN" altLang="en-US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6" y="423378"/>
            <a:ext cx="10830846" cy="6044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001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5" y="131392"/>
            <a:ext cx="11093589" cy="645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11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8" y="569371"/>
            <a:ext cx="11035201" cy="5562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2059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03" y="598570"/>
            <a:ext cx="9531729" cy="3664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7023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756" y="991092"/>
            <a:ext cx="3426995" cy="56636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966" y="991092"/>
            <a:ext cx="3433455" cy="56636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9966" y="46072"/>
            <a:ext cx="6825554" cy="89113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Freeform 47"/>
          <p:cNvSpPr>
            <a:spLocks noEditPoints="1"/>
          </p:cNvSpPr>
          <p:nvPr/>
        </p:nvSpPr>
        <p:spPr bwMode="auto">
          <a:xfrm>
            <a:off x="8346547" y="220241"/>
            <a:ext cx="543977" cy="542797"/>
          </a:xfrm>
          <a:custGeom>
            <a:avLst/>
            <a:gdLst>
              <a:gd name="T0" fmla="*/ 192 w 192"/>
              <a:gd name="T1" fmla="*/ 96 h 192"/>
              <a:gd name="T2" fmla="*/ 96 w 192"/>
              <a:gd name="T3" fmla="*/ 0 h 192"/>
              <a:gd name="T4" fmla="*/ 0 w 192"/>
              <a:gd name="T5" fmla="*/ 96 h 192"/>
              <a:gd name="T6" fmla="*/ 96 w 192"/>
              <a:gd name="T7" fmla="*/ 192 h 192"/>
              <a:gd name="T8" fmla="*/ 192 w 192"/>
              <a:gd name="T9" fmla="*/ 96 h 192"/>
              <a:gd name="T10" fmla="*/ 168 w 192"/>
              <a:gd name="T11" fmla="*/ 96 h 192"/>
              <a:gd name="T12" fmla="*/ 96 w 192"/>
              <a:gd name="T13" fmla="*/ 168 h 192"/>
              <a:gd name="T14" fmla="*/ 24 w 192"/>
              <a:gd name="T15" fmla="*/ 96 h 192"/>
              <a:gd name="T16" fmla="*/ 96 w 192"/>
              <a:gd name="T17" fmla="*/ 24 h 192"/>
              <a:gd name="T18" fmla="*/ 168 w 192"/>
              <a:gd name="T19" fmla="*/ 96 h 192"/>
              <a:gd name="T20" fmla="*/ 104 w 192"/>
              <a:gd name="T21" fmla="*/ 140 h 192"/>
              <a:gd name="T22" fmla="*/ 96 w 192"/>
              <a:gd name="T23" fmla="*/ 144 h 192"/>
              <a:gd name="T24" fmla="*/ 88 w 192"/>
              <a:gd name="T25" fmla="*/ 140 h 192"/>
              <a:gd name="T26" fmla="*/ 64 w 192"/>
              <a:gd name="T27" fmla="*/ 116 h 192"/>
              <a:gd name="T28" fmla="*/ 61 w 192"/>
              <a:gd name="T29" fmla="*/ 103 h 192"/>
              <a:gd name="T30" fmla="*/ 72 w 192"/>
              <a:gd name="T31" fmla="*/ 96 h 192"/>
              <a:gd name="T32" fmla="*/ 84 w 192"/>
              <a:gd name="T33" fmla="*/ 96 h 192"/>
              <a:gd name="T34" fmla="*/ 84 w 192"/>
              <a:gd name="T35" fmla="*/ 60 h 192"/>
              <a:gd name="T36" fmla="*/ 96 w 192"/>
              <a:gd name="T37" fmla="*/ 48 h 192"/>
              <a:gd name="T38" fmla="*/ 108 w 192"/>
              <a:gd name="T39" fmla="*/ 60 h 192"/>
              <a:gd name="T40" fmla="*/ 108 w 192"/>
              <a:gd name="T41" fmla="*/ 96 h 192"/>
              <a:gd name="T42" fmla="*/ 120 w 192"/>
              <a:gd name="T43" fmla="*/ 96 h 192"/>
              <a:gd name="T44" fmla="*/ 131 w 192"/>
              <a:gd name="T45" fmla="*/ 103 h 192"/>
              <a:gd name="T46" fmla="*/ 128 w 192"/>
              <a:gd name="T47" fmla="*/ 116 h 192"/>
              <a:gd name="T48" fmla="*/ 104 w 192"/>
              <a:gd name="T49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192" y="96"/>
                </a:move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lose/>
                <a:moveTo>
                  <a:pt x="168" y="96"/>
                </a:move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ubicBezTo>
                  <a:pt x="136" y="24"/>
                  <a:pt x="168" y="56"/>
                  <a:pt x="168" y="96"/>
                </a:cubicBezTo>
                <a:close/>
                <a:moveTo>
                  <a:pt x="104" y="140"/>
                </a:moveTo>
                <a:cubicBezTo>
                  <a:pt x="102" y="143"/>
                  <a:pt x="99" y="144"/>
                  <a:pt x="96" y="144"/>
                </a:cubicBezTo>
                <a:cubicBezTo>
                  <a:pt x="93" y="144"/>
                  <a:pt x="90" y="143"/>
                  <a:pt x="88" y="14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0" y="113"/>
                  <a:pt x="59" y="108"/>
                  <a:pt x="61" y="103"/>
                </a:cubicBezTo>
                <a:cubicBezTo>
                  <a:pt x="63" y="99"/>
                  <a:pt x="67" y="96"/>
                  <a:pt x="72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53"/>
                  <a:pt x="89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5" y="96"/>
                  <a:pt x="129" y="99"/>
                  <a:pt x="131" y="103"/>
                </a:cubicBezTo>
                <a:cubicBezTo>
                  <a:pt x="133" y="108"/>
                  <a:pt x="132" y="113"/>
                  <a:pt x="128" y="116"/>
                </a:cubicBezTo>
                <a:lnTo>
                  <a:pt x="104" y="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65674" y="189279"/>
            <a:ext cx="440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Android Application</a:t>
            </a:r>
            <a:endParaRPr lang="zh-CN" altLang="en-US" sz="36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08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321" b="35387"/>
          <a:stretch>
            <a:fillRect/>
          </a:stretch>
        </p:blipFill>
        <p:spPr>
          <a:xfrm>
            <a:off x="0" y="1759860"/>
            <a:ext cx="12192000" cy="3305132"/>
          </a:xfrm>
          <a:custGeom>
            <a:avLst/>
            <a:gdLst>
              <a:gd name="connsiteX0" fmla="*/ 0 w 12192000"/>
              <a:gd name="connsiteY0" fmla="*/ 0 h 3305132"/>
              <a:gd name="connsiteX1" fmla="*/ 12192000 w 12192000"/>
              <a:gd name="connsiteY1" fmla="*/ 0 h 3305132"/>
              <a:gd name="connsiteX2" fmla="*/ 12192000 w 12192000"/>
              <a:gd name="connsiteY2" fmla="*/ 3305132 h 3305132"/>
              <a:gd name="connsiteX3" fmla="*/ 0 w 12192000"/>
              <a:gd name="connsiteY3" fmla="*/ 3305132 h 33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05132">
                <a:moveTo>
                  <a:pt x="0" y="0"/>
                </a:moveTo>
                <a:lnTo>
                  <a:pt x="12192000" y="0"/>
                </a:lnTo>
                <a:lnTo>
                  <a:pt x="12192000" y="3305132"/>
                </a:lnTo>
                <a:lnTo>
                  <a:pt x="0" y="3305132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26125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52446" y="261257"/>
            <a:ext cx="1287107" cy="539506"/>
          </a:xfrm>
          <a:prstGeom prst="rect">
            <a:avLst/>
          </a:prstGeom>
          <a:solidFill>
            <a:srgbClr val="FFCF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955301" y="319408"/>
            <a:ext cx="293099" cy="385103"/>
            <a:chOff x="1554163" y="1617663"/>
            <a:chExt cx="708026" cy="93027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" name="Freeform 81"/>
            <p:cNvSpPr>
              <a:spLocks/>
            </p:cNvSpPr>
            <p:nvPr/>
          </p:nvSpPr>
          <p:spPr bwMode="auto">
            <a:xfrm>
              <a:off x="1554163" y="1617663"/>
              <a:ext cx="593725" cy="930275"/>
            </a:xfrm>
            <a:custGeom>
              <a:avLst/>
              <a:gdLst>
                <a:gd name="T0" fmla="*/ 86 w 155"/>
                <a:gd name="T1" fmla="*/ 0 h 245"/>
                <a:gd name="T2" fmla="*/ 16 w 155"/>
                <a:gd name="T3" fmla="*/ 133 h 245"/>
                <a:gd name="T4" fmla="*/ 88 w 155"/>
                <a:gd name="T5" fmla="*/ 245 h 245"/>
                <a:gd name="T6" fmla="*/ 145 w 155"/>
                <a:gd name="T7" fmla="*/ 66 h 245"/>
                <a:gd name="T8" fmla="*/ 86 w 155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" h="245">
                  <a:moveTo>
                    <a:pt x="86" y="0"/>
                  </a:moveTo>
                  <a:cubicBezTo>
                    <a:pt x="94" y="73"/>
                    <a:pt x="25" y="82"/>
                    <a:pt x="16" y="133"/>
                  </a:cubicBezTo>
                  <a:cubicBezTo>
                    <a:pt x="0" y="215"/>
                    <a:pt x="55" y="230"/>
                    <a:pt x="88" y="245"/>
                  </a:cubicBezTo>
                  <a:cubicBezTo>
                    <a:pt x="61" y="165"/>
                    <a:pt x="155" y="122"/>
                    <a:pt x="145" y="66"/>
                  </a:cubicBezTo>
                  <a:cubicBezTo>
                    <a:pt x="141" y="46"/>
                    <a:pt x="127" y="1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2"/>
            <p:cNvSpPr>
              <a:spLocks/>
            </p:cNvSpPr>
            <p:nvPr/>
          </p:nvSpPr>
          <p:spPr bwMode="auto">
            <a:xfrm>
              <a:off x="1917701" y="2043113"/>
              <a:ext cx="344488" cy="501650"/>
            </a:xfrm>
            <a:custGeom>
              <a:avLst/>
              <a:gdLst>
                <a:gd name="T0" fmla="*/ 56 w 90"/>
                <a:gd name="T1" fmla="*/ 0 h 132"/>
                <a:gd name="T2" fmla="*/ 27 w 90"/>
                <a:gd name="T3" fmla="*/ 50 h 132"/>
                <a:gd name="T4" fmla="*/ 8 w 90"/>
                <a:gd name="T5" fmla="*/ 132 h 132"/>
                <a:gd name="T6" fmla="*/ 56 w 9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32">
                  <a:moveTo>
                    <a:pt x="56" y="0"/>
                  </a:moveTo>
                  <a:cubicBezTo>
                    <a:pt x="51" y="17"/>
                    <a:pt x="39" y="32"/>
                    <a:pt x="27" y="50"/>
                  </a:cubicBezTo>
                  <a:cubicBezTo>
                    <a:pt x="13" y="69"/>
                    <a:pt x="0" y="90"/>
                    <a:pt x="8" y="132"/>
                  </a:cubicBezTo>
                  <a:cubicBezTo>
                    <a:pt x="32" y="86"/>
                    <a:pt x="90" y="91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4130049" y="883577"/>
            <a:ext cx="4978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ira Sans" panose="020B0503050000020004" pitchFamily="34" charset="0"/>
              </a:rPr>
              <a:t>Project Guide</a:t>
            </a:r>
            <a:endParaRPr lang="zh-CN" altLang="en-US" sz="4800" dirty="0">
              <a:solidFill>
                <a:schemeClr val="tx1">
                  <a:lumMod val="95000"/>
                  <a:lumOff val="5000"/>
                </a:schemeClr>
              </a:solidFill>
              <a:latin typeface="Fira Sans" panose="020B05030500000200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4201" y="5377858"/>
            <a:ext cx="3257550" cy="876300"/>
            <a:chOff x="491268" y="5187015"/>
            <a:chExt cx="3257550" cy="876300"/>
          </a:xfrm>
        </p:grpSpPr>
        <p:sp>
          <p:nvSpPr>
            <p:cNvPr id="9" name="矩形 8"/>
            <p:cNvSpPr/>
            <p:nvPr/>
          </p:nvSpPr>
          <p:spPr>
            <a:xfrm>
              <a:off x="491268" y="5187015"/>
              <a:ext cx="1028700" cy="876300"/>
            </a:xfrm>
            <a:prstGeom prst="rect">
              <a:avLst/>
            </a:prstGeom>
            <a:solidFill>
              <a:srgbClr val="FFCF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547082" y="5326291"/>
              <a:ext cx="2137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Segoe UI Semilight" panose="020B0402040204020203" pitchFamily="34" charset="0"/>
                  <a:ea typeface="Open Sans" panose="020B0606030504020204" pitchFamily="34" charset="0"/>
                  <a:cs typeface="Segoe UI Semilight" panose="020B0402040204020203" pitchFamily="34" charset="0"/>
                </a:rPr>
                <a:t>Introduction </a:t>
              </a:r>
              <a:endParaRPr lang="zh-CN" alt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562100" y="5600258"/>
              <a:ext cx="21867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ea typeface="Open Sans" panose="020B0606030504020204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42972" y="5375697"/>
            <a:ext cx="3634968" cy="876300"/>
            <a:chOff x="4571649" y="5187015"/>
            <a:chExt cx="3634968" cy="876300"/>
          </a:xfrm>
        </p:grpSpPr>
        <p:sp>
          <p:nvSpPr>
            <p:cNvPr id="10" name="矩形 9"/>
            <p:cNvSpPr/>
            <p:nvPr/>
          </p:nvSpPr>
          <p:spPr>
            <a:xfrm>
              <a:off x="4571649" y="5187015"/>
              <a:ext cx="1028700" cy="876300"/>
            </a:xfrm>
            <a:prstGeom prst="rect">
              <a:avLst/>
            </a:prstGeom>
            <a:solidFill>
              <a:srgbClr val="FFCF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642450" y="5317023"/>
              <a:ext cx="25641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Segoe UI Semilight" panose="020B0402040204020203" pitchFamily="34" charset="0"/>
                  <a:ea typeface="Open Sans" panose="020B0606030504020204" pitchFamily="34" charset="0"/>
                  <a:cs typeface="Segoe UI Semilight" panose="020B0402040204020203" pitchFamily="34" charset="0"/>
                </a:rPr>
                <a:t>Model Part</a:t>
              </a:r>
              <a:endParaRPr lang="zh-CN" alt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645778" y="5375697"/>
            <a:ext cx="3392376" cy="876300"/>
            <a:chOff x="8645778" y="5187015"/>
            <a:chExt cx="3392376" cy="876300"/>
          </a:xfrm>
        </p:grpSpPr>
        <p:sp>
          <p:nvSpPr>
            <p:cNvPr id="11" name="矩形 10"/>
            <p:cNvSpPr/>
            <p:nvPr/>
          </p:nvSpPr>
          <p:spPr>
            <a:xfrm>
              <a:off x="8645778" y="5187015"/>
              <a:ext cx="1028700" cy="876300"/>
            </a:xfrm>
            <a:prstGeom prst="rect">
              <a:avLst/>
            </a:prstGeom>
            <a:solidFill>
              <a:srgbClr val="FFCF0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786416" y="5317023"/>
              <a:ext cx="2251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latin typeface="Segoe UI Semilight" panose="020B0402040204020203" pitchFamily="34" charset="0"/>
                  <a:ea typeface="Open Sans" panose="020B0606030504020204" pitchFamily="34" charset="0"/>
                  <a:cs typeface="Segoe UI Semilight" panose="020B0402040204020203" pitchFamily="34" charset="0"/>
                </a:rPr>
                <a:t>Deployed</a:t>
              </a:r>
              <a:endParaRPr lang="zh-CN" alt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Freeform 39"/>
          <p:cNvSpPr>
            <a:spLocks noEditPoints="1"/>
          </p:cNvSpPr>
          <p:nvPr/>
        </p:nvSpPr>
        <p:spPr bwMode="auto">
          <a:xfrm>
            <a:off x="4736622" y="5544033"/>
            <a:ext cx="630664" cy="539627"/>
          </a:xfrm>
          <a:custGeom>
            <a:avLst/>
            <a:gdLst>
              <a:gd name="T0" fmla="*/ 194 w 200"/>
              <a:gd name="T1" fmla="*/ 155 h 170"/>
              <a:gd name="T2" fmla="*/ 186 w 200"/>
              <a:gd name="T3" fmla="*/ 99 h 170"/>
              <a:gd name="T4" fmla="*/ 183 w 200"/>
              <a:gd name="T5" fmla="*/ 95 h 170"/>
              <a:gd name="T6" fmla="*/ 120 w 200"/>
              <a:gd name="T7" fmla="*/ 96 h 170"/>
              <a:gd name="T8" fmla="*/ 119 w 200"/>
              <a:gd name="T9" fmla="*/ 119 h 170"/>
              <a:gd name="T10" fmla="*/ 105 w 200"/>
              <a:gd name="T11" fmla="*/ 74 h 170"/>
              <a:gd name="T12" fmla="*/ 142 w 200"/>
              <a:gd name="T13" fmla="*/ 65 h 170"/>
              <a:gd name="T14" fmla="*/ 132 w 200"/>
              <a:gd name="T15" fmla="*/ 45 h 170"/>
              <a:gd name="T16" fmla="*/ 131 w 200"/>
              <a:gd name="T17" fmla="*/ 1 h 170"/>
              <a:gd name="T18" fmla="*/ 69 w 200"/>
              <a:gd name="T19" fmla="*/ 0 h 170"/>
              <a:gd name="T20" fmla="*/ 65 w 200"/>
              <a:gd name="T21" fmla="*/ 4 h 170"/>
              <a:gd name="T22" fmla="*/ 58 w 200"/>
              <a:gd name="T23" fmla="*/ 60 h 170"/>
              <a:gd name="T24" fmla="*/ 55 w 200"/>
              <a:gd name="T25" fmla="*/ 65 h 170"/>
              <a:gd name="T26" fmla="*/ 53 w 200"/>
              <a:gd name="T27" fmla="*/ 71 h 170"/>
              <a:gd name="T28" fmla="*/ 55 w 200"/>
              <a:gd name="T29" fmla="*/ 74 h 170"/>
              <a:gd name="T30" fmla="*/ 92 w 200"/>
              <a:gd name="T31" fmla="*/ 74 h 170"/>
              <a:gd name="T32" fmla="*/ 79 w 200"/>
              <a:gd name="T33" fmla="*/ 119 h 170"/>
              <a:gd name="T34" fmla="*/ 78 w 200"/>
              <a:gd name="T35" fmla="*/ 96 h 170"/>
              <a:gd name="T36" fmla="*/ 16 w 200"/>
              <a:gd name="T37" fmla="*/ 95 h 170"/>
              <a:gd name="T38" fmla="*/ 12 w 200"/>
              <a:gd name="T39" fmla="*/ 99 h 170"/>
              <a:gd name="T40" fmla="*/ 4 w 200"/>
              <a:gd name="T41" fmla="*/ 155 h 170"/>
              <a:gd name="T42" fmla="*/ 2 w 200"/>
              <a:gd name="T43" fmla="*/ 160 h 170"/>
              <a:gd name="T44" fmla="*/ 0 w 200"/>
              <a:gd name="T45" fmla="*/ 166 h 170"/>
              <a:gd name="T46" fmla="*/ 2 w 200"/>
              <a:gd name="T47" fmla="*/ 170 h 170"/>
              <a:gd name="T48" fmla="*/ 86 w 200"/>
              <a:gd name="T49" fmla="*/ 170 h 170"/>
              <a:gd name="T50" fmla="*/ 86 w 200"/>
              <a:gd name="T51" fmla="*/ 155 h 170"/>
              <a:gd name="T52" fmla="*/ 79 w 200"/>
              <a:gd name="T53" fmla="*/ 133 h 170"/>
              <a:gd name="T54" fmla="*/ 119 w 200"/>
              <a:gd name="T55" fmla="*/ 140 h 170"/>
              <a:gd name="T56" fmla="*/ 111 w 200"/>
              <a:gd name="T57" fmla="*/ 157 h 170"/>
              <a:gd name="T58" fmla="*/ 108 w 200"/>
              <a:gd name="T59" fmla="*/ 163 h 170"/>
              <a:gd name="T60" fmla="*/ 107 w 200"/>
              <a:gd name="T61" fmla="*/ 168 h 170"/>
              <a:gd name="T62" fmla="*/ 112 w 200"/>
              <a:gd name="T63" fmla="*/ 170 h 170"/>
              <a:gd name="T64" fmla="*/ 196 w 200"/>
              <a:gd name="T65" fmla="*/ 160 h 170"/>
              <a:gd name="T66" fmla="*/ 23 w 200"/>
              <a:gd name="T67" fmla="*/ 133 h 170"/>
              <a:gd name="T68" fmla="*/ 68 w 200"/>
              <a:gd name="T69" fmla="*/ 106 h 170"/>
              <a:gd name="T70" fmla="*/ 76 w 200"/>
              <a:gd name="T71" fmla="*/ 37 h 170"/>
              <a:gd name="T72" fmla="*/ 121 w 200"/>
              <a:gd name="T73" fmla="*/ 10 h 170"/>
              <a:gd name="T74" fmla="*/ 76 w 200"/>
              <a:gd name="T75" fmla="*/ 37 h 170"/>
              <a:gd name="T76" fmla="*/ 130 w 200"/>
              <a:gd name="T77" fmla="*/ 133 h 170"/>
              <a:gd name="T78" fmla="*/ 175 w 200"/>
              <a:gd name="T79" fmla="*/ 106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0" h="170">
                <a:moveTo>
                  <a:pt x="196" y="160"/>
                </a:moveTo>
                <a:cubicBezTo>
                  <a:pt x="196" y="159"/>
                  <a:pt x="195" y="157"/>
                  <a:pt x="194" y="155"/>
                </a:cubicBezTo>
                <a:cubicBezTo>
                  <a:pt x="186" y="140"/>
                  <a:pt x="186" y="140"/>
                  <a:pt x="186" y="140"/>
                </a:cubicBezTo>
                <a:cubicBezTo>
                  <a:pt x="186" y="99"/>
                  <a:pt x="186" y="99"/>
                  <a:pt x="186" y="99"/>
                </a:cubicBezTo>
                <a:cubicBezTo>
                  <a:pt x="186" y="98"/>
                  <a:pt x="186" y="97"/>
                  <a:pt x="185" y="96"/>
                </a:cubicBezTo>
                <a:cubicBezTo>
                  <a:pt x="184" y="96"/>
                  <a:pt x="184" y="95"/>
                  <a:pt x="183" y="95"/>
                </a:cubicBezTo>
                <a:cubicBezTo>
                  <a:pt x="123" y="95"/>
                  <a:pt x="123" y="95"/>
                  <a:pt x="123" y="95"/>
                </a:cubicBezTo>
                <a:cubicBezTo>
                  <a:pt x="122" y="95"/>
                  <a:pt x="121" y="96"/>
                  <a:pt x="120" y="96"/>
                </a:cubicBezTo>
                <a:cubicBezTo>
                  <a:pt x="119" y="97"/>
                  <a:pt x="119" y="98"/>
                  <a:pt x="119" y="99"/>
                </a:cubicBezTo>
                <a:cubicBezTo>
                  <a:pt x="119" y="119"/>
                  <a:pt x="119" y="119"/>
                  <a:pt x="119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40" y="74"/>
                  <a:pt x="140" y="74"/>
                  <a:pt x="140" y="74"/>
                </a:cubicBezTo>
                <a:cubicBezTo>
                  <a:pt x="145" y="74"/>
                  <a:pt x="145" y="71"/>
                  <a:pt x="142" y="65"/>
                </a:cubicBezTo>
                <a:cubicBezTo>
                  <a:pt x="142" y="64"/>
                  <a:pt x="141" y="62"/>
                  <a:pt x="140" y="60"/>
                </a:cubicBezTo>
                <a:cubicBezTo>
                  <a:pt x="132" y="45"/>
                  <a:pt x="132" y="45"/>
                  <a:pt x="132" y="45"/>
                </a:cubicBezTo>
                <a:cubicBezTo>
                  <a:pt x="132" y="4"/>
                  <a:pt x="132" y="4"/>
                  <a:pt x="132" y="4"/>
                </a:cubicBezTo>
                <a:cubicBezTo>
                  <a:pt x="132" y="3"/>
                  <a:pt x="132" y="2"/>
                  <a:pt x="131" y="1"/>
                </a:cubicBezTo>
                <a:cubicBezTo>
                  <a:pt x="130" y="0"/>
                  <a:pt x="129" y="0"/>
                  <a:pt x="128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68" y="0"/>
                  <a:pt x="67" y="0"/>
                  <a:pt x="66" y="1"/>
                </a:cubicBezTo>
                <a:cubicBezTo>
                  <a:pt x="66" y="2"/>
                  <a:pt x="65" y="3"/>
                  <a:pt x="65" y="4"/>
                </a:cubicBezTo>
                <a:cubicBezTo>
                  <a:pt x="65" y="45"/>
                  <a:pt x="65" y="45"/>
                  <a:pt x="65" y="45"/>
                </a:cubicBezTo>
                <a:cubicBezTo>
                  <a:pt x="58" y="60"/>
                  <a:pt x="58" y="60"/>
                  <a:pt x="58" y="60"/>
                </a:cubicBezTo>
                <a:cubicBezTo>
                  <a:pt x="57" y="61"/>
                  <a:pt x="57" y="61"/>
                  <a:pt x="57" y="61"/>
                </a:cubicBezTo>
                <a:cubicBezTo>
                  <a:pt x="56" y="63"/>
                  <a:pt x="56" y="64"/>
                  <a:pt x="55" y="65"/>
                </a:cubicBezTo>
                <a:cubicBezTo>
                  <a:pt x="55" y="65"/>
                  <a:pt x="54" y="66"/>
                  <a:pt x="54" y="68"/>
                </a:cubicBezTo>
                <a:cubicBezTo>
                  <a:pt x="53" y="69"/>
                  <a:pt x="53" y="70"/>
                  <a:pt x="53" y="71"/>
                </a:cubicBezTo>
                <a:cubicBezTo>
                  <a:pt x="53" y="71"/>
                  <a:pt x="53" y="72"/>
                  <a:pt x="53" y="73"/>
                </a:cubicBezTo>
                <a:cubicBezTo>
                  <a:pt x="54" y="73"/>
                  <a:pt x="54" y="74"/>
                  <a:pt x="55" y="74"/>
                </a:cubicBezTo>
                <a:cubicBezTo>
                  <a:pt x="56" y="74"/>
                  <a:pt x="57" y="75"/>
                  <a:pt x="58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119"/>
                  <a:pt x="92" y="119"/>
                  <a:pt x="92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9" y="99"/>
                  <a:pt x="79" y="99"/>
                  <a:pt x="79" y="99"/>
                </a:cubicBezTo>
                <a:cubicBezTo>
                  <a:pt x="79" y="98"/>
                  <a:pt x="78" y="97"/>
                  <a:pt x="78" y="96"/>
                </a:cubicBezTo>
                <a:cubicBezTo>
                  <a:pt x="77" y="96"/>
                  <a:pt x="76" y="95"/>
                  <a:pt x="75" y="95"/>
                </a:cubicBezTo>
                <a:cubicBezTo>
                  <a:pt x="16" y="95"/>
                  <a:pt x="16" y="95"/>
                  <a:pt x="16" y="95"/>
                </a:cubicBezTo>
                <a:cubicBezTo>
                  <a:pt x="14" y="95"/>
                  <a:pt x="14" y="96"/>
                  <a:pt x="13" y="96"/>
                </a:cubicBezTo>
                <a:cubicBezTo>
                  <a:pt x="12" y="97"/>
                  <a:pt x="12" y="98"/>
                  <a:pt x="12" y="99"/>
                </a:cubicBezTo>
                <a:cubicBezTo>
                  <a:pt x="12" y="140"/>
                  <a:pt x="12" y="140"/>
                  <a:pt x="12" y="140"/>
                </a:cubicBezTo>
                <a:cubicBezTo>
                  <a:pt x="4" y="155"/>
                  <a:pt x="4" y="155"/>
                  <a:pt x="4" y="155"/>
                </a:cubicBezTo>
                <a:cubicBezTo>
                  <a:pt x="4" y="155"/>
                  <a:pt x="4" y="156"/>
                  <a:pt x="3" y="157"/>
                </a:cubicBezTo>
                <a:cubicBezTo>
                  <a:pt x="3" y="158"/>
                  <a:pt x="2" y="159"/>
                  <a:pt x="2" y="160"/>
                </a:cubicBezTo>
                <a:cubicBezTo>
                  <a:pt x="1" y="161"/>
                  <a:pt x="1" y="162"/>
                  <a:pt x="0" y="163"/>
                </a:cubicBezTo>
                <a:cubicBezTo>
                  <a:pt x="0" y="165"/>
                  <a:pt x="0" y="165"/>
                  <a:pt x="0" y="166"/>
                </a:cubicBezTo>
                <a:cubicBezTo>
                  <a:pt x="0" y="167"/>
                  <a:pt x="0" y="168"/>
                  <a:pt x="0" y="168"/>
                </a:cubicBezTo>
                <a:cubicBezTo>
                  <a:pt x="0" y="169"/>
                  <a:pt x="1" y="169"/>
                  <a:pt x="2" y="170"/>
                </a:cubicBezTo>
                <a:cubicBezTo>
                  <a:pt x="2" y="170"/>
                  <a:pt x="3" y="170"/>
                  <a:pt x="5" y="170"/>
                </a:cubicBezTo>
                <a:cubicBezTo>
                  <a:pt x="86" y="170"/>
                  <a:pt x="86" y="170"/>
                  <a:pt x="86" y="170"/>
                </a:cubicBezTo>
                <a:cubicBezTo>
                  <a:pt x="91" y="170"/>
                  <a:pt x="92" y="167"/>
                  <a:pt x="89" y="160"/>
                </a:cubicBezTo>
                <a:cubicBezTo>
                  <a:pt x="89" y="159"/>
                  <a:pt x="88" y="157"/>
                  <a:pt x="86" y="155"/>
                </a:cubicBezTo>
                <a:cubicBezTo>
                  <a:pt x="79" y="140"/>
                  <a:pt x="79" y="140"/>
                  <a:pt x="79" y="140"/>
                </a:cubicBezTo>
                <a:cubicBezTo>
                  <a:pt x="79" y="133"/>
                  <a:pt x="79" y="133"/>
                  <a:pt x="79" y="133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9" y="140"/>
                  <a:pt x="119" y="140"/>
                  <a:pt x="119" y="140"/>
                </a:cubicBezTo>
                <a:cubicBezTo>
                  <a:pt x="112" y="155"/>
                  <a:pt x="112" y="155"/>
                  <a:pt x="112" y="155"/>
                </a:cubicBezTo>
                <a:cubicBezTo>
                  <a:pt x="112" y="155"/>
                  <a:pt x="111" y="156"/>
                  <a:pt x="111" y="157"/>
                </a:cubicBezTo>
                <a:cubicBezTo>
                  <a:pt x="110" y="158"/>
                  <a:pt x="109" y="159"/>
                  <a:pt x="109" y="160"/>
                </a:cubicBezTo>
                <a:cubicBezTo>
                  <a:pt x="109" y="161"/>
                  <a:pt x="108" y="162"/>
                  <a:pt x="108" y="163"/>
                </a:cubicBezTo>
                <a:cubicBezTo>
                  <a:pt x="107" y="165"/>
                  <a:pt x="107" y="165"/>
                  <a:pt x="107" y="166"/>
                </a:cubicBezTo>
                <a:cubicBezTo>
                  <a:pt x="107" y="167"/>
                  <a:pt x="107" y="168"/>
                  <a:pt x="107" y="168"/>
                </a:cubicBezTo>
                <a:cubicBezTo>
                  <a:pt x="108" y="169"/>
                  <a:pt x="108" y="169"/>
                  <a:pt x="109" y="170"/>
                </a:cubicBezTo>
                <a:cubicBezTo>
                  <a:pt x="110" y="170"/>
                  <a:pt x="111" y="170"/>
                  <a:pt x="112" y="170"/>
                </a:cubicBezTo>
                <a:cubicBezTo>
                  <a:pt x="194" y="170"/>
                  <a:pt x="194" y="170"/>
                  <a:pt x="194" y="170"/>
                </a:cubicBezTo>
                <a:cubicBezTo>
                  <a:pt x="199" y="170"/>
                  <a:pt x="200" y="167"/>
                  <a:pt x="196" y="160"/>
                </a:cubicBezTo>
                <a:close/>
                <a:moveTo>
                  <a:pt x="68" y="133"/>
                </a:moveTo>
                <a:cubicBezTo>
                  <a:pt x="23" y="133"/>
                  <a:pt x="23" y="133"/>
                  <a:pt x="23" y="133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68" y="106"/>
                  <a:pt x="68" y="106"/>
                  <a:pt x="68" y="106"/>
                </a:cubicBezTo>
                <a:lnTo>
                  <a:pt x="68" y="133"/>
                </a:lnTo>
                <a:close/>
                <a:moveTo>
                  <a:pt x="76" y="37"/>
                </a:moveTo>
                <a:cubicBezTo>
                  <a:pt x="76" y="10"/>
                  <a:pt x="76" y="10"/>
                  <a:pt x="76" y="10"/>
                </a:cubicBezTo>
                <a:cubicBezTo>
                  <a:pt x="121" y="10"/>
                  <a:pt x="121" y="10"/>
                  <a:pt x="121" y="10"/>
                </a:cubicBezTo>
                <a:cubicBezTo>
                  <a:pt x="121" y="37"/>
                  <a:pt x="121" y="37"/>
                  <a:pt x="121" y="37"/>
                </a:cubicBezTo>
                <a:lnTo>
                  <a:pt x="76" y="37"/>
                </a:lnTo>
                <a:close/>
                <a:moveTo>
                  <a:pt x="175" y="133"/>
                </a:moveTo>
                <a:cubicBezTo>
                  <a:pt x="130" y="133"/>
                  <a:pt x="130" y="133"/>
                  <a:pt x="130" y="133"/>
                </a:cubicBezTo>
                <a:cubicBezTo>
                  <a:pt x="130" y="106"/>
                  <a:pt x="130" y="106"/>
                  <a:pt x="130" y="106"/>
                </a:cubicBezTo>
                <a:cubicBezTo>
                  <a:pt x="175" y="106"/>
                  <a:pt x="175" y="106"/>
                  <a:pt x="175" y="106"/>
                </a:cubicBezTo>
                <a:lnTo>
                  <a:pt x="175" y="133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3"/>
          <p:cNvSpPr>
            <a:spLocks/>
          </p:cNvSpPr>
          <p:nvPr/>
        </p:nvSpPr>
        <p:spPr bwMode="auto">
          <a:xfrm>
            <a:off x="819518" y="5505705"/>
            <a:ext cx="566470" cy="566470"/>
          </a:xfrm>
          <a:custGeom>
            <a:avLst/>
            <a:gdLst>
              <a:gd name="T0" fmla="*/ 294 w 294"/>
              <a:gd name="T1" fmla="*/ 192 h 294"/>
              <a:gd name="T2" fmla="*/ 260 w 294"/>
              <a:gd name="T3" fmla="*/ 226 h 294"/>
              <a:gd name="T4" fmla="*/ 236 w 294"/>
              <a:gd name="T5" fmla="*/ 217 h 294"/>
              <a:gd name="T6" fmla="*/ 214 w 294"/>
              <a:gd name="T7" fmla="*/ 215 h 294"/>
              <a:gd name="T8" fmla="*/ 201 w 294"/>
              <a:gd name="T9" fmla="*/ 294 h 294"/>
              <a:gd name="T10" fmla="*/ 0 w 294"/>
              <a:gd name="T11" fmla="*/ 294 h 294"/>
              <a:gd name="T12" fmla="*/ 0 w 294"/>
              <a:gd name="T13" fmla="*/ 217 h 294"/>
              <a:gd name="T14" fmla="*/ 0 w 294"/>
              <a:gd name="T15" fmla="*/ 215 h 294"/>
              <a:gd name="T16" fmla="*/ 22 w 294"/>
              <a:gd name="T17" fmla="*/ 217 h 294"/>
              <a:gd name="T18" fmla="*/ 46 w 294"/>
              <a:gd name="T19" fmla="*/ 226 h 294"/>
              <a:gd name="T20" fmla="*/ 79 w 294"/>
              <a:gd name="T21" fmla="*/ 192 h 294"/>
              <a:gd name="T22" fmla="*/ 46 w 294"/>
              <a:gd name="T23" fmla="*/ 158 h 294"/>
              <a:gd name="T24" fmla="*/ 23 w 294"/>
              <a:gd name="T25" fmla="*/ 167 h 294"/>
              <a:gd name="T26" fmla="*/ 0 w 294"/>
              <a:gd name="T27" fmla="*/ 170 h 294"/>
              <a:gd name="T28" fmla="*/ 0 w 294"/>
              <a:gd name="T29" fmla="*/ 168 h 294"/>
              <a:gd name="T30" fmla="*/ 0 w 294"/>
              <a:gd name="T31" fmla="*/ 92 h 294"/>
              <a:gd name="T32" fmla="*/ 68 w 294"/>
              <a:gd name="T33" fmla="*/ 79 h 294"/>
              <a:gd name="T34" fmla="*/ 76 w 294"/>
              <a:gd name="T35" fmla="*/ 57 h 294"/>
              <a:gd name="T36" fmla="*/ 68 w 294"/>
              <a:gd name="T37" fmla="*/ 34 h 294"/>
              <a:gd name="T38" fmla="*/ 102 w 294"/>
              <a:gd name="T39" fmla="*/ 0 h 294"/>
              <a:gd name="T40" fmla="*/ 135 w 294"/>
              <a:gd name="T41" fmla="*/ 34 h 294"/>
              <a:gd name="T42" fmla="*/ 127 w 294"/>
              <a:gd name="T43" fmla="*/ 57 h 294"/>
              <a:gd name="T44" fmla="*/ 135 w 294"/>
              <a:gd name="T45" fmla="*/ 79 h 294"/>
              <a:gd name="T46" fmla="*/ 201 w 294"/>
              <a:gd name="T47" fmla="*/ 92 h 294"/>
              <a:gd name="T48" fmla="*/ 214 w 294"/>
              <a:gd name="T49" fmla="*/ 170 h 294"/>
              <a:gd name="T50" fmla="*/ 237 w 294"/>
              <a:gd name="T51" fmla="*/ 167 h 294"/>
              <a:gd name="T52" fmla="*/ 260 w 294"/>
              <a:gd name="T53" fmla="*/ 158 h 294"/>
              <a:gd name="T54" fmla="*/ 294 w 294"/>
              <a:gd name="T55" fmla="*/ 192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94" h="294">
                <a:moveTo>
                  <a:pt x="294" y="192"/>
                </a:moveTo>
                <a:cubicBezTo>
                  <a:pt x="294" y="211"/>
                  <a:pt x="278" y="226"/>
                  <a:pt x="260" y="226"/>
                </a:cubicBezTo>
                <a:cubicBezTo>
                  <a:pt x="251" y="226"/>
                  <a:pt x="243" y="222"/>
                  <a:pt x="236" y="217"/>
                </a:cubicBezTo>
                <a:cubicBezTo>
                  <a:pt x="224" y="207"/>
                  <a:pt x="217" y="203"/>
                  <a:pt x="214" y="215"/>
                </a:cubicBezTo>
                <a:cubicBezTo>
                  <a:pt x="212" y="227"/>
                  <a:pt x="201" y="294"/>
                  <a:pt x="201" y="294"/>
                </a:cubicBezTo>
                <a:cubicBezTo>
                  <a:pt x="0" y="294"/>
                  <a:pt x="0" y="294"/>
                  <a:pt x="0" y="294"/>
                </a:cubicBezTo>
                <a:cubicBezTo>
                  <a:pt x="0" y="294"/>
                  <a:pt x="0" y="266"/>
                  <a:pt x="0" y="217"/>
                </a:cubicBezTo>
                <a:cubicBezTo>
                  <a:pt x="0" y="217"/>
                  <a:pt x="0" y="216"/>
                  <a:pt x="0" y="215"/>
                </a:cubicBezTo>
                <a:cubicBezTo>
                  <a:pt x="3" y="203"/>
                  <a:pt x="14" y="211"/>
                  <a:pt x="22" y="217"/>
                </a:cubicBezTo>
                <a:cubicBezTo>
                  <a:pt x="30" y="223"/>
                  <a:pt x="37" y="226"/>
                  <a:pt x="46" y="226"/>
                </a:cubicBezTo>
                <a:cubicBezTo>
                  <a:pt x="64" y="226"/>
                  <a:pt x="79" y="211"/>
                  <a:pt x="79" y="192"/>
                </a:cubicBezTo>
                <a:cubicBezTo>
                  <a:pt x="79" y="174"/>
                  <a:pt x="64" y="158"/>
                  <a:pt x="46" y="158"/>
                </a:cubicBezTo>
                <a:cubicBezTo>
                  <a:pt x="37" y="158"/>
                  <a:pt x="30" y="162"/>
                  <a:pt x="23" y="167"/>
                </a:cubicBezTo>
                <a:cubicBezTo>
                  <a:pt x="12" y="175"/>
                  <a:pt x="4" y="181"/>
                  <a:pt x="0" y="170"/>
                </a:cubicBezTo>
                <a:cubicBezTo>
                  <a:pt x="0" y="169"/>
                  <a:pt x="0" y="169"/>
                  <a:pt x="0" y="168"/>
                </a:cubicBezTo>
                <a:cubicBezTo>
                  <a:pt x="0" y="122"/>
                  <a:pt x="0" y="92"/>
                  <a:pt x="0" y="92"/>
                </a:cubicBezTo>
                <a:cubicBezTo>
                  <a:pt x="0" y="92"/>
                  <a:pt x="54" y="82"/>
                  <a:pt x="68" y="79"/>
                </a:cubicBezTo>
                <a:cubicBezTo>
                  <a:pt x="80" y="77"/>
                  <a:pt x="87" y="72"/>
                  <a:pt x="76" y="57"/>
                </a:cubicBezTo>
                <a:cubicBezTo>
                  <a:pt x="71" y="49"/>
                  <a:pt x="68" y="43"/>
                  <a:pt x="68" y="34"/>
                </a:cubicBezTo>
                <a:cubicBezTo>
                  <a:pt x="68" y="16"/>
                  <a:pt x="83" y="0"/>
                  <a:pt x="102" y="0"/>
                </a:cubicBezTo>
                <a:cubicBezTo>
                  <a:pt x="120" y="0"/>
                  <a:pt x="135" y="16"/>
                  <a:pt x="135" y="34"/>
                </a:cubicBezTo>
                <a:cubicBezTo>
                  <a:pt x="135" y="43"/>
                  <a:pt x="133" y="47"/>
                  <a:pt x="127" y="57"/>
                </a:cubicBezTo>
                <a:cubicBezTo>
                  <a:pt x="118" y="72"/>
                  <a:pt x="124" y="77"/>
                  <a:pt x="135" y="79"/>
                </a:cubicBezTo>
                <a:cubicBezTo>
                  <a:pt x="148" y="82"/>
                  <a:pt x="201" y="92"/>
                  <a:pt x="201" y="92"/>
                </a:cubicBezTo>
                <a:cubicBezTo>
                  <a:pt x="201" y="92"/>
                  <a:pt x="211" y="158"/>
                  <a:pt x="214" y="170"/>
                </a:cubicBezTo>
                <a:cubicBezTo>
                  <a:pt x="218" y="182"/>
                  <a:pt x="225" y="176"/>
                  <a:pt x="237" y="167"/>
                </a:cubicBezTo>
                <a:cubicBezTo>
                  <a:pt x="246" y="161"/>
                  <a:pt x="251" y="158"/>
                  <a:pt x="260" y="158"/>
                </a:cubicBezTo>
                <a:cubicBezTo>
                  <a:pt x="278" y="158"/>
                  <a:pt x="294" y="174"/>
                  <a:pt x="294" y="192"/>
                </a:cubicBezTo>
                <a:close/>
              </a:path>
            </a:pathLst>
          </a:custGeom>
          <a:solidFill>
            <a:srgbClr val="231F2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868154" y="5517134"/>
            <a:ext cx="612976" cy="612976"/>
            <a:chOff x="4076700" y="-1587"/>
            <a:chExt cx="809625" cy="809625"/>
          </a:xfrm>
          <a:solidFill>
            <a:srgbClr val="231F20"/>
          </a:solidFill>
        </p:grpSpPr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4076700" y="-1587"/>
              <a:ext cx="403225" cy="406400"/>
            </a:xfrm>
            <a:custGeom>
              <a:avLst/>
              <a:gdLst>
                <a:gd name="T0" fmla="*/ 0 w 254"/>
                <a:gd name="T1" fmla="*/ 127 h 256"/>
                <a:gd name="T2" fmla="*/ 127 w 254"/>
                <a:gd name="T3" fmla="*/ 0 h 256"/>
                <a:gd name="T4" fmla="*/ 254 w 254"/>
                <a:gd name="T5" fmla="*/ 127 h 256"/>
                <a:gd name="T6" fmla="*/ 127 w 254"/>
                <a:gd name="T7" fmla="*/ 256 h 256"/>
                <a:gd name="T8" fmla="*/ 0 w 254"/>
                <a:gd name="T9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6">
                  <a:moveTo>
                    <a:pt x="0" y="127"/>
                  </a:moveTo>
                  <a:lnTo>
                    <a:pt x="127" y="0"/>
                  </a:lnTo>
                  <a:lnTo>
                    <a:pt x="254" y="127"/>
                  </a:lnTo>
                  <a:lnTo>
                    <a:pt x="127" y="256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4479925" y="-1587"/>
              <a:ext cx="406400" cy="406400"/>
            </a:xfrm>
            <a:custGeom>
              <a:avLst/>
              <a:gdLst>
                <a:gd name="T0" fmla="*/ 129 w 256"/>
                <a:gd name="T1" fmla="*/ 0 h 256"/>
                <a:gd name="T2" fmla="*/ 256 w 256"/>
                <a:gd name="T3" fmla="*/ 127 h 256"/>
                <a:gd name="T4" fmla="*/ 129 w 256"/>
                <a:gd name="T5" fmla="*/ 256 h 256"/>
                <a:gd name="T6" fmla="*/ 0 w 256"/>
                <a:gd name="T7" fmla="*/ 127 h 256"/>
                <a:gd name="T8" fmla="*/ 129 w 256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6">
                  <a:moveTo>
                    <a:pt x="129" y="0"/>
                  </a:moveTo>
                  <a:lnTo>
                    <a:pt x="256" y="127"/>
                  </a:lnTo>
                  <a:lnTo>
                    <a:pt x="129" y="256"/>
                  </a:lnTo>
                  <a:lnTo>
                    <a:pt x="0" y="127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4076700" y="404813"/>
              <a:ext cx="403225" cy="403225"/>
            </a:xfrm>
            <a:custGeom>
              <a:avLst/>
              <a:gdLst>
                <a:gd name="T0" fmla="*/ 127 w 254"/>
                <a:gd name="T1" fmla="*/ 254 h 254"/>
                <a:gd name="T2" fmla="*/ 0 w 254"/>
                <a:gd name="T3" fmla="*/ 127 h 254"/>
                <a:gd name="T4" fmla="*/ 127 w 254"/>
                <a:gd name="T5" fmla="*/ 0 h 254"/>
                <a:gd name="T6" fmla="*/ 254 w 254"/>
                <a:gd name="T7" fmla="*/ 127 h 254"/>
                <a:gd name="T8" fmla="*/ 127 w 254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127" y="254"/>
                  </a:moveTo>
                  <a:lnTo>
                    <a:pt x="0" y="127"/>
                  </a:lnTo>
                  <a:lnTo>
                    <a:pt x="127" y="0"/>
                  </a:lnTo>
                  <a:lnTo>
                    <a:pt x="254" y="127"/>
                  </a:lnTo>
                  <a:lnTo>
                    <a:pt x="127" y="2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479925" y="404813"/>
              <a:ext cx="406400" cy="403225"/>
            </a:xfrm>
            <a:custGeom>
              <a:avLst/>
              <a:gdLst>
                <a:gd name="T0" fmla="*/ 129 w 256"/>
                <a:gd name="T1" fmla="*/ 254 h 254"/>
                <a:gd name="T2" fmla="*/ 0 w 256"/>
                <a:gd name="T3" fmla="*/ 127 h 254"/>
                <a:gd name="T4" fmla="*/ 129 w 256"/>
                <a:gd name="T5" fmla="*/ 0 h 254"/>
                <a:gd name="T6" fmla="*/ 256 w 256"/>
                <a:gd name="T7" fmla="*/ 127 h 254"/>
                <a:gd name="T8" fmla="*/ 129 w 256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4">
                  <a:moveTo>
                    <a:pt x="129" y="254"/>
                  </a:moveTo>
                  <a:lnTo>
                    <a:pt x="0" y="127"/>
                  </a:lnTo>
                  <a:lnTo>
                    <a:pt x="129" y="0"/>
                  </a:lnTo>
                  <a:lnTo>
                    <a:pt x="256" y="127"/>
                  </a:lnTo>
                  <a:lnTo>
                    <a:pt x="129" y="2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40095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"/>
          <p:cNvSpPr/>
          <p:nvPr/>
        </p:nvSpPr>
        <p:spPr>
          <a:xfrm>
            <a:off x="145968" y="231040"/>
            <a:ext cx="6096000" cy="891137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/>
              <a:t>Final Website</a:t>
            </a:r>
            <a:endParaRPr lang="zh-CN" altLang="en-US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98" y="1284734"/>
            <a:ext cx="10305360" cy="5226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36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3" y="321185"/>
            <a:ext cx="10217779" cy="5781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6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75" y="0"/>
            <a:ext cx="11414719" cy="6686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7465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7987848" y="1191388"/>
            <a:ext cx="4068000" cy="4218477"/>
            <a:chOff x="7282171" y="1544411"/>
            <a:chExt cx="3911600" cy="4056292"/>
          </a:xfrm>
        </p:grpSpPr>
        <p:grpSp>
          <p:nvGrpSpPr>
            <p:cNvPr id="35" name="组合 34"/>
            <p:cNvGrpSpPr/>
            <p:nvPr/>
          </p:nvGrpSpPr>
          <p:grpSpPr>
            <a:xfrm>
              <a:off x="7387028" y="1544411"/>
              <a:ext cx="3806743" cy="4030913"/>
              <a:chOff x="6251575" y="4037013"/>
              <a:chExt cx="1428751" cy="1512887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6" name="Freeform 139"/>
              <p:cNvSpPr>
                <a:spLocks/>
              </p:cNvSpPr>
              <p:nvPr/>
            </p:nvSpPr>
            <p:spPr bwMode="auto">
              <a:xfrm>
                <a:off x="6807200" y="4037013"/>
                <a:ext cx="153988" cy="506412"/>
              </a:xfrm>
              <a:custGeom>
                <a:avLst/>
                <a:gdLst>
                  <a:gd name="T0" fmla="*/ 1 w 41"/>
                  <a:gd name="T1" fmla="*/ 77 h 134"/>
                  <a:gd name="T2" fmla="*/ 33 w 41"/>
                  <a:gd name="T3" fmla="*/ 134 h 134"/>
                  <a:gd name="T4" fmla="*/ 32 w 41"/>
                  <a:gd name="T5" fmla="*/ 74 h 134"/>
                  <a:gd name="T6" fmla="*/ 41 w 41"/>
                  <a:gd name="T7" fmla="*/ 0 h 134"/>
                  <a:gd name="T8" fmla="*/ 1 w 41"/>
                  <a:gd name="T9" fmla="*/ 7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34">
                    <a:moveTo>
                      <a:pt x="1" y="77"/>
                    </a:moveTo>
                    <a:cubicBezTo>
                      <a:pt x="0" y="114"/>
                      <a:pt x="25" y="130"/>
                      <a:pt x="33" y="134"/>
                    </a:cubicBezTo>
                    <a:cubicBezTo>
                      <a:pt x="36" y="126"/>
                      <a:pt x="38" y="107"/>
                      <a:pt x="32" y="74"/>
                    </a:cubicBezTo>
                    <a:cubicBezTo>
                      <a:pt x="24" y="22"/>
                      <a:pt x="41" y="0"/>
                      <a:pt x="41" y="0"/>
                    </a:cubicBezTo>
                    <a:cubicBezTo>
                      <a:pt x="24" y="13"/>
                      <a:pt x="2" y="44"/>
                      <a:pt x="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40"/>
              <p:cNvSpPr>
                <a:spLocks/>
              </p:cNvSpPr>
              <p:nvPr/>
            </p:nvSpPr>
            <p:spPr bwMode="auto">
              <a:xfrm>
                <a:off x="6911975" y="4037013"/>
                <a:ext cx="150813" cy="503237"/>
              </a:xfrm>
              <a:custGeom>
                <a:avLst/>
                <a:gdLst>
                  <a:gd name="T0" fmla="*/ 26 w 40"/>
                  <a:gd name="T1" fmla="*/ 47 h 133"/>
                  <a:gd name="T2" fmla="*/ 15 w 40"/>
                  <a:gd name="T3" fmla="*/ 21 h 133"/>
                  <a:gd name="T4" fmla="*/ 15 w 40"/>
                  <a:gd name="T5" fmla="*/ 0 h 133"/>
                  <a:gd name="T6" fmla="*/ 10 w 40"/>
                  <a:gd name="T7" fmla="*/ 74 h 133"/>
                  <a:gd name="T8" fmla="*/ 13 w 40"/>
                  <a:gd name="T9" fmla="*/ 133 h 133"/>
                  <a:gd name="T10" fmla="*/ 40 w 40"/>
                  <a:gd name="T11" fmla="*/ 86 h 133"/>
                  <a:gd name="T12" fmla="*/ 26 w 40"/>
                  <a:gd name="T13" fmla="*/ 4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33">
                    <a:moveTo>
                      <a:pt x="26" y="47"/>
                    </a:moveTo>
                    <a:cubicBezTo>
                      <a:pt x="21" y="38"/>
                      <a:pt x="16" y="29"/>
                      <a:pt x="15" y="21"/>
                    </a:cubicBezTo>
                    <a:cubicBezTo>
                      <a:pt x="14" y="13"/>
                      <a:pt x="14" y="6"/>
                      <a:pt x="15" y="0"/>
                    </a:cubicBezTo>
                    <a:cubicBezTo>
                      <a:pt x="15" y="0"/>
                      <a:pt x="0" y="23"/>
                      <a:pt x="10" y="74"/>
                    </a:cubicBezTo>
                    <a:cubicBezTo>
                      <a:pt x="17" y="106"/>
                      <a:pt x="15" y="124"/>
                      <a:pt x="13" y="133"/>
                    </a:cubicBezTo>
                    <a:cubicBezTo>
                      <a:pt x="21" y="128"/>
                      <a:pt x="40" y="115"/>
                      <a:pt x="40" y="86"/>
                    </a:cubicBezTo>
                    <a:cubicBezTo>
                      <a:pt x="40" y="72"/>
                      <a:pt x="33" y="59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41"/>
              <p:cNvSpPr>
                <a:spLocks/>
              </p:cNvSpPr>
              <p:nvPr/>
            </p:nvSpPr>
            <p:spPr bwMode="auto">
              <a:xfrm>
                <a:off x="6432550" y="4310063"/>
                <a:ext cx="347663" cy="411162"/>
              </a:xfrm>
              <a:custGeom>
                <a:avLst/>
                <a:gdLst>
                  <a:gd name="T0" fmla="*/ 29 w 92"/>
                  <a:gd name="T1" fmla="*/ 83 h 109"/>
                  <a:gd name="T2" fmla="*/ 92 w 92"/>
                  <a:gd name="T3" fmla="*/ 99 h 109"/>
                  <a:gd name="T4" fmla="*/ 48 w 92"/>
                  <a:gd name="T5" fmla="*/ 58 h 109"/>
                  <a:gd name="T6" fmla="*/ 3 w 92"/>
                  <a:gd name="T7" fmla="*/ 0 h 109"/>
                  <a:gd name="T8" fmla="*/ 29 w 92"/>
                  <a:gd name="T9" fmla="*/ 8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09">
                    <a:moveTo>
                      <a:pt x="29" y="83"/>
                    </a:moveTo>
                    <a:cubicBezTo>
                      <a:pt x="54" y="109"/>
                      <a:pt x="83" y="103"/>
                      <a:pt x="92" y="99"/>
                    </a:cubicBezTo>
                    <a:cubicBezTo>
                      <a:pt x="88" y="92"/>
                      <a:pt x="76" y="78"/>
                      <a:pt x="48" y="58"/>
                    </a:cubicBezTo>
                    <a:cubicBezTo>
                      <a:pt x="6" y="28"/>
                      <a:pt x="3" y="0"/>
                      <a:pt x="3" y="0"/>
                    </a:cubicBezTo>
                    <a:cubicBezTo>
                      <a:pt x="0" y="21"/>
                      <a:pt x="6" y="58"/>
                      <a:pt x="2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42"/>
              <p:cNvSpPr>
                <a:spLocks/>
              </p:cNvSpPr>
              <p:nvPr/>
            </p:nvSpPr>
            <p:spPr bwMode="auto">
              <a:xfrm>
                <a:off x="6446838" y="4305300"/>
                <a:ext cx="374650" cy="355600"/>
              </a:xfrm>
              <a:custGeom>
                <a:avLst/>
                <a:gdLst>
                  <a:gd name="T0" fmla="*/ 41 w 99"/>
                  <a:gd name="T1" fmla="*/ 25 h 94"/>
                  <a:gd name="T2" fmla="*/ 15 w 99"/>
                  <a:gd name="T3" fmla="*/ 14 h 94"/>
                  <a:gd name="T4" fmla="*/ 0 w 99"/>
                  <a:gd name="T5" fmla="*/ 0 h 94"/>
                  <a:gd name="T6" fmla="*/ 49 w 99"/>
                  <a:gd name="T7" fmla="*/ 55 h 94"/>
                  <a:gd name="T8" fmla="*/ 93 w 99"/>
                  <a:gd name="T9" fmla="*/ 94 h 94"/>
                  <a:gd name="T10" fmla="*/ 79 w 99"/>
                  <a:gd name="T11" fmla="*/ 43 h 94"/>
                  <a:gd name="T12" fmla="*/ 41 w 99"/>
                  <a:gd name="T13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4">
                    <a:moveTo>
                      <a:pt x="41" y="25"/>
                    </a:moveTo>
                    <a:cubicBezTo>
                      <a:pt x="31" y="22"/>
                      <a:pt x="22" y="19"/>
                      <a:pt x="15" y="14"/>
                    </a:cubicBezTo>
                    <a:cubicBezTo>
                      <a:pt x="8" y="9"/>
                      <a:pt x="3" y="4"/>
                      <a:pt x="0" y="0"/>
                    </a:cubicBezTo>
                    <a:cubicBezTo>
                      <a:pt x="0" y="0"/>
                      <a:pt x="5" y="26"/>
                      <a:pt x="49" y="55"/>
                    </a:cubicBezTo>
                    <a:cubicBezTo>
                      <a:pt x="76" y="72"/>
                      <a:pt x="88" y="87"/>
                      <a:pt x="93" y="94"/>
                    </a:cubicBezTo>
                    <a:cubicBezTo>
                      <a:pt x="95" y="86"/>
                      <a:pt x="99" y="63"/>
                      <a:pt x="79" y="43"/>
                    </a:cubicBezTo>
                    <a:cubicBezTo>
                      <a:pt x="68" y="32"/>
                      <a:pt x="54" y="28"/>
                      <a:pt x="4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43"/>
              <p:cNvSpPr>
                <a:spLocks/>
              </p:cNvSpPr>
              <p:nvPr/>
            </p:nvSpPr>
            <p:spPr bwMode="auto">
              <a:xfrm>
                <a:off x="6269038" y="4846638"/>
                <a:ext cx="508000" cy="155575"/>
              </a:xfrm>
              <a:custGeom>
                <a:avLst/>
                <a:gdLst>
                  <a:gd name="T0" fmla="*/ 77 w 134"/>
                  <a:gd name="T1" fmla="*/ 40 h 41"/>
                  <a:gd name="T2" fmla="*/ 134 w 134"/>
                  <a:gd name="T3" fmla="*/ 8 h 41"/>
                  <a:gd name="T4" fmla="*/ 74 w 134"/>
                  <a:gd name="T5" fmla="*/ 9 h 41"/>
                  <a:gd name="T6" fmla="*/ 0 w 134"/>
                  <a:gd name="T7" fmla="*/ 0 h 41"/>
                  <a:gd name="T8" fmla="*/ 77 w 134"/>
                  <a:gd name="T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41">
                    <a:moveTo>
                      <a:pt x="77" y="40"/>
                    </a:moveTo>
                    <a:cubicBezTo>
                      <a:pt x="114" y="41"/>
                      <a:pt x="130" y="16"/>
                      <a:pt x="134" y="8"/>
                    </a:cubicBezTo>
                    <a:cubicBezTo>
                      <a:pt x="126" y="5"/>
                      <a:pt x="107" y="3"/>
                      <a:pt x="74" y="9"/>
                    </a:cubicBezTo>
                    <a:cubicBezTo>
                      <a:pt x="22" y="17"/>
                      <a:pt x="0" y="0"/>
                      <a:pt x="0" y="0"/>
                    </a:cubicBezTo>
                    <a:cubicBezTo>
                      <a:pt x="13" y="17"/>
                      <a:pt x="44" y="39"/>
                      <a:pt x="7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44"/>
              <p:cNvSpPr>
                <a:spLocks/>
              </p:cNvSpPr>
              <p:nvPr/>
            </p:nvSpPr>
            <p:spPr bwMode="auto">
              <a:xfrm>
                <a:off x="6269038" y="4745038"/>
                <a:ext cx="503238" cy="150812"/>
              </a:xfrm>
              <a:custGeom>
                <a:avLst/>
                <a:gdLst>
                  <a:gd name="T0" fmla="*/ 47 w 133"/>
                  <a:gd name="T1" fmla="*/ 14 h 40"/>
                  <a:gd name="T2" fmla="*/ 21 w 133"/>
                  <a:gd name="T3" fmla="*/ 25 h 40"/>
                  <a:gd name="T4" fmla="*/ 0 w 133"/>
                  <a:gd name="T5" fmla="*/ 26 h 40"/>
                  <a:gd name="T6" fmla="*/ 74 w 133"/>
                  <a:gd name="T7" fmla="*/ 30 h 40"/>
                  <a:gd name="T8" fmla="*/ 133 w 133"/>
                  <a:gd name="T9" fmla="*/ 27 h 40"/>
                  <a:gd name="T10" fmla="*/ 86 w 133"/>
                  <a:gd name="T11" fmla="*/ 0 h 40"/>
                  <a:gd name="T12" fmla="*/ 47 w 133"/>
                  <a:gd name="T13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40">
                    <a:moveTo>
                      <a:pt x="47" y="14"/>
                    </a:moveTo>
                    <a:cubicBezTo>
                      <a:pt x="38" y="19"/>
                      <a:pt x="30" y="24"/>
                      <a:pt x="21" y="25"/>
                    </a:cubicBezTo>
                    <a:cubicBezTo>
                      <a:pt x="13" y="26"/>
                      <a:pt x="6" y="26"/>
                      <a:pt x="0" y="26"/>
                    </a:cubicBezTo>
                    <a:cubicBezTo>
                      <a:pt x="0" y="26"/>
                      <a:pt x="23" y="40"/>
                      <a:pt x="74" y="30"/>
                    </a:cubicBezTo>
                    <a:cubicBezTo>
                      <a:pt x="106" y="23"/>
                      <a:pt x="125" y="25"/>
                      <a:pt x="133" y="27"/>
                    </a:cubicBezTo>
                    <a:cubicBezTo>
                      <a:pt x="128" y="19"/>
                      <a:pt x="115" y="1"/>
                      <a:pt x="86" y="0"/>
                    </a:cubicBezTo>
                    <a:cubicBezTo>
                      <a:pt x="72" y="0"/>
                      <a:pt x="59" y="7"/>
                      <a:pt x="4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45"/>
              <p:cNvSpPr>
                <a:spLocks/>
              </p:cNvSpPr>
              <p:nvPr/>
            </p:nvSpPr>
            <p:spPr bwMode="auto">
              <a:xfrm>
                <a:off x="7089775" y="4287838"/>
                <a:ext cx="415925" cy="347662"/>
              </a:xfrm>
              <a:custGeom>
                <a:avLst/>
                <a:gdLst>
                  <a:gd name="T0" fmla="*/ 27 w 110"/>
                  <a:gd name="T1" fmla="*/ 29 h 92"/>
                  <a:gd name="T2" fmla="*/ 10 w 110"/>
                  <a:gd name="T3" fmla="*/ 92 h 92"/>
                  <a:gd name="T4" fmla="*/ 52 w 110"/>
                  <a:gd name="T5" fmla="*/ 48 h 92"/>
                  <a:gd name="T6" fmla="*/ 110 w 110"/>
                  <a:gd name="T7" fmla="*/ 3 h 92"/>
                  <a:gd name="T8" fmla="*/ 27 w 110"/>
                  <a:gd name="T9" fmla="*/ 2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92">
                    <a:moveTo>
                      <a:pt x="27" y="29"/>
                    </a:moveTo>
                    <a:cubicBezTo>
                      <a:pt x="0" y="54"/>
                      <a:pt x="7" y="83"/>
                      <a:pt x="10" y="92"/>
                    </a:cubicBezTo>
                    <a:cubicBezTo>
                      <a:pt x="17" y="88"/>
                      <a:pt x="32" y="76"/>
                      <a:pt x="52" y="48"/>
                    </a:cubicBezTo>
                    <a:cubicBezTo>
                      <a:pt x="82" y="6"/>
                      <a:pt x="110" y="3"/>
                      <a:pt x="110" y="3"/>
                    </a:cubicBezTo>
                    <a:cubicBezTo>
                      <a:pt x="88" y="0"/>
                      <a:pt x="51" y="6"/>
                      <a:pt x="2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46"/>
              <p:cNvSpPr>
                <a:spLocks/>
              </p:cNvSpPr>
              <p:nvPr/>
            </p:nvSpPr>
            <p:spPr bwMode="auto">
              <a:xfrm>
                <a:off x="7150100" y="4302125"/>
                <a:ext cx="358775" cy="374650"/>
              </a:xfrm>
              <a:custGeom>
                <a:avLst/>
                <a:gdLst>
                  <a:gd name="T0" fmla="*/ 70 w 95"/>
                  <a:gd name="T1" fmla="*/ 41 h 99"/>
                  <a:gd name="T2" fmla="*/ 80 w 95"/>
                  <a:gd name="T3" fmla="*/ 15 h 99"/>
                  <a:gd name="T4" fmla="*/ 95 w 95"/>
                  <a:gd name="T5" fmla="*/ 0 h 99"/>
                  <a:gd name="T6" fmla="*/ 40 w 95"/>
                  <a:gd name="T7" fmla="*/ 49 h 99"/>
                  <a:gd name="T8" fmla="*/ 0 w 95"/>
                  <a:gd name="T9" fmla="*/ 93 h 99"/>
                  <a:gd name="T10" fmla="*/ 52 w 95"/>
                  <a:gd name="T11" fmla="*/ 79 h 99"/>
                  <a:gd name="T12" fmla="*/ 70 w 95"/>
                  <a:gd name="T13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99">
                    <a:moveTo>
                      <a:pt x="70" y="41"/>
                    </a:moveTo>
                    <a:cubicBezTo>
                      <a:pt x="73" y="31"/>
                      <a:pt x="75" y="22"/>
                      <a:pt x="80" y="15"/>
                    </a:cubicBezTo>
                    <a:cubicBezTo>
                      <a:pt x="85" y="8"/>
                      <a:pt x="90" y="3"/>
                      <a:pt x="95" y="0"/>
                    </a:cubicBezTo>
                    <a:cubicBezTo>
                      <a:pt x="95" y="0"/>
                      <a:pt x="68" y="5"/>
                      <a:pt x="40" y="49"/>
                    </a:cubicBezTo>
                    <a:cubicBezTo>
                      <a:pt x="22" y="76"/>
                      <a:pt x="7" y="88"/>
                      <a:pt x="0" y="93"/>
                    </a:cubicBezTo>
                    <a:cubicBezTo>
                      <a:pt x="9" y="95"/>
                      <a:pt x="31" y="99"/>
                      <a:pt x="52" y="79"/>
                    </a:cubicBezTo>
                    <a:cubicBezTo>
                      <a:pt x="62" y="68"/>
                      <a:pt x="66" y="55"/>
                      <a:pt x="7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47"/>
              <p:cNvSpPr>
                <a:spLocks/>
              </p:cNvSpPr>
              <p:nvPr/>
            </p:nvSpPr>
            <p:spPr bwMode="auto">
              <a:xfrm>
                <a:off x="7146925" y="4706938"/>
                <a:ext cx="506413" cy="153987"/>
              </a:xfrm>
              <a:custGeom>
                <a:avLst/>
                <a:gdLst>
                  <a:gd name="T0" fmla="*/ 56 w 134"/>
                  <a:gd name="T1" fmla="*/ 1 h 41"/>
                  <a:gd name="T2" fmla="*/ 0 w 134"/>
                  <a:gd name="T3" fmla="*/ 33 h 41"/>
                  <a:gd name="T4" fmla="*/ 60 w 134"/>
                  <a:gd name="T5" fmla="*/ 32 h 41"/>
                  <a:gd name="T6" fmla="*/ 134 w 134"/>
                  <a:gd name="T7" fmla="*/ 41 h 41"/>
                  <a:gd name="T8" fmla="*/ 56 w 134"/>
                  <a:gd name="T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41">
                    <a:moveTo>
                      <a:pt x="56" y="1"/>
                    </a:moveTo>
                    <a:cubicBezTo>
                      <a:pt x="19" y="0"/>
                      <a:pt x="4" y="25"/>
                      <a:pt x="0" y="33"/>
                    </a:cubicBezTo>
                    <a:cubicBezTo>
                      <a:pt x="8" y="36"/>
                      <a:pt x="26" y="38"/>
                      <a:pt x="60" y="32"/>
                    </a:cubicBezTo>
                    <a:cubicBezTo>
                      <a:pt x="111" y="23"/>
                      <a:pt x="134" y="41"/>
                      <a:pt x="134" y="41"/>
                    </a:cubicBezTo>
                    <a:cubicBezTo>
                      <a:pt x="121" y="23"/>
                      <a:pt x="90" y="2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48"/>
              <p:cNvSpPr>
                <a:spLocks/>
              </p:cNvSpPr>
              <p:nvPr/>
            </p:nvSpPr>
            <p:spPr bwMode="auto">
              <a:xfrm>
                <a:off x="7150100" y="4808538"/>
                <a:ext cx="503238" cy="155575"/>
              </a:xfrm>
              <a:custGeom>
                <a:avLst/>
                <a:gdLst>
                  <a:gd name="T0" fmla="*/ 86 w 133"/>
                  <a:gd name="T1" fmla="*/ 27 h 41"/>
                  <a:gd name="T2" fmla="*/ 112 w 133"/>
                  <a:gd name="T3" fmla="*/ 16 h 41"/>
                  <a:gd name="T4" fmla="*/ 133 w 133"/>
                  <a:gd name="T5" fmla="*/ 15 h 41"/>
                  <a:gd name="T6" fmla="*/ 59 w 133"/>
                  <a:gd name="T7" fmla="*/ 11 h 41"/>
                  <a:gd name="T8" fmla="*/ 0 w 133"/>
                  <a:gd name="T9" fmla="*/ 14 h 41"/>
                  <a:gd name="T10" fmla="*/ 46 w 133"/>
                  <a:gd name="T11" fmla="*/ 41 h 41"/>
                  <a:gd name="T12" fmla="*/ 86 w 133"/>
                  <a:gd name="T13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41">
                    <a:moveTo>
                      <a:pt x="86" y="27"/>
                    </a:moveTo>
                    <a:cubicBezTo>
                      <a:pt x="95" y="22"/>
                      <a:pt x="103" y="17"/>
                      <a:pt x="112" y="16"/>
                    </a:cubicBezTo>
                    <a:cubicBezTo>
                      <a:pt x="120" y="15"/>
                      <a:pt x="127" y="15"/>
                      <a:pt x="133" y="15"/>
                    </a:cubicBezTo>
                    <a:cubicBezTo>
                      <a:pt x="133" y="15"/>
                      <a:pt x="110" y="0"/>
                      <a:pt x="59" y="11"/>
                    </a:cubicBezTo>
                    <a:cubicBezTo>
                      <a:pt x="27" y="18"/>
                      <a:pt x="8" y="16"/>
                      <a:pt x="0" y="14"/>
                    </a:cubicBezTo>
                    <a:cubicBezTo>
                      <a:pt x="4" y="22"/>
                      <a:pt x="18" y="40"/>
                      <a:pt x="46" y="41"/>
                    </a:cubicBezTo>
                    <a:cubicBezTo>
                      <a:pt x="61" y="41"/>
                      <a:pt x="73" y="34"/>
                      <a:pt x="8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49"/>
              <p:cNvSpPr>
                <a:spLocks/>
              </p:cNvSpPr>
              <p:nvPr/>
            </p:nvSpPr>
            <p:spPr bwMode="auto">
              <a:xfrm>
                <a:off x="7067550" y="4105275"/>
                <a:ext cx="161925" cy="249237"/>
              </a:xfrm>
              <a:custGeom>
                <a:avLst/>
                <a:gdLst>
                  <a:gd name="T0" fmla="*/ 8 w 43"/>
                  <a:gd name="T1" fmla="*/ 31 h 66"/>
                  <a:gd name="T2" fmla="*/ 14 w 43"/>
                  <a:gd name="T3" fmla="*/ 66 h 66"/>
                  <a:gd name="T4" fmla="*/ 24 w 43"/>
                  <a:gd name="T5" fmla="*/ 36 h 66"/>
                  <a:gd name="T6" fmla="*/ 43 w 43"/>
                  <a:gd name="T7" fmla="*/ 0 h 66"/>
                  <a:gd name="T8" fmla="*/ 8 w 43"/>
                  <a:gd name="T9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6">
                    <a:moveTo>
                      <a:pt x="8" y="31"/>
                    </a:moveTo>
                    <a:cubicBezTo>
                      <a:pt x="0" y="50"/>
                      <a:pt x="10" y="62"/>
                      <a:pt x="14" y="66"/>
                    </a:cubicBezTo>
                    <a:cubicBezTo>
                      <a:pt x="16" y="63"/>
                      <a:pt x="21" y="54"/>
                      <a:pt x="24" y="36"/>
                    </a:cubicBezTo>
                    <a:cubicBezTo>
                      <a:pt x="30" y="8"/>
                      <a:pt x="43" y="0"/>
                      <a:pt x="43" y="0"/>
                    </a:cubicBezTo>
                    <a:cubicBezTo>
                      <a:pt x="32" y="3"/>
                      <a:pt x="15" y="15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50"/>
              <p:cNvSpPr>
                <a:spLocks/>
              </p:cNvSpPr>
              <p:nvPr/>
            </p:nvSpPr>
            <p:spPr bwMode="auto">
              <a:xfrm>
                <a:off x="7131050" y="4110038"/>
                <a:ext cx="103188" cy="249237"/>
              </a:xfrm>
              <a:custGeom>
                <a:avLst/>
                <a:gdLst>
                  <a:gd name="T0" fmla="*/ 23 w 27"/>
                  <a:gd name="T1" fmla="*/ 25 h 66"/>
                  <a:gd name="T2" fmla="*/ 23 w 27"/>
                  <a:gd name="T3" fmla="*/ 10 h 66"/>
                  <a:gd name="T4" fmla="*/ 27 w 27"/>
                  <a:gd name="T5" fmla="*/ 0 h 66"/>
                  <a:gd name="T6" fmla="*/ 10 w 27"/>
                  <a:gd name="T7" fmla="*/ 36 h 66"/>
                  <a:gd name="T8" fmla="*/ 0 w 27"/>
                  <a:gd name="T9" fmla="*/ 66 h 66"/>
                  <a:gd name="T10" fmla="*/ 23 w 27"/>
                  <a:gd name="T11" fmla="*/ 48 h 66"/>
                  <a:gd name="T12" fmla="*/ 23 w 27"/>
                  <a:gd name="T13" fmla="*/ 2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66">
                    <a:moveTo>
                      <a:pt x="23" y="25"/>
                    </a:moveTo>
                    <a:cubicBezTo>
                      <a:pt x="23" y="20"/>
                      <a:pt x="22" y="15"/>
                      <a:pt x="23" y="10"/>
                    </a:cubicBezTo>
                    <a:cubicBezTo>
                      <a:pt x="24" y="6"/>
                      <a:pt x="25" y="2"/>
                      <a:pt x="27" y="0"/>
                    </a:cubicBezTo>
                    <a:cubicBezTo>
                      <a:pt x="27" y="0"/>
                      <a:pt x="15" y="8"/>
                      <a:pt x="10" y="36"/>
                    </a:cubicBezTo>
                    <a:cubicBezTo>
                      <a:pt x="8" y="53"/>
                      <a:pt x="3" y="62"/>
                      <a:pt x="0" y="66"/>
                    </a:cubicBezTo>
                    <a:cubicBezTo>
                      <a:pt x="5" y="65"/>
                      <a:pt x="17" y="62"/>
                      <a:pt x="23" y="48"/>
                    </a:cubicBezTo>
                    <a:cubicBezTo>
                      <a:pt x="26" y="40"/>
                      <a:pt x="25" y="33"/>
                      <a:pt x="2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51"/>
              <p:cNvSpPr>
                <a:spLocks/>
              </p:cNvSpPr>
              <p:nvPr/>
            </p:nvSpPr>
            <p:spPr bwMode="auto">
              <a:xfrm>
                <a:off x="6602413" y="4097338"/>
                <a:ext cx="136525" cy="254000"/>
              </a:xfrm>
              <a:custGeom>
                <a:avLst/>
                <a:gdLst>
                  <a:gd name="T0" fmla="*/ 7 w 36"/>
                  <a:gd name="T1" fmla="*/ 46 h 67"/>
                  <a:gd name="T2" fmla="*/ 36 w 36"/>
                  <a:gd name="T3" fmla="*/ 67 h 67"/>
                  <a:gd name="T4" fmla="*/ 22 w 36"/>
                  <a:gd name="T5" fmla="*/ 38 h 67"/>
                  <a:gd name="T6" fmla="*/ 10 w 36"/>
                  <a:gd name="T7" fmla="*/ 0 h 67"/>
                  <a:gd name="T8" fmla="*/ 7 w 36"/>
                  <a:gd name="T9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7">
                    <a:moveTo>
                      <a:pt x="7" y="46"/>
                    </a:moveTo>
                    <a:cubicBezTo>
                      <a:pt x="15" y="65"/>
                      <a:pt x="31" y="67"/>
                      <a:pt x="36" y="67"/>
                    </a:cubicBezTo>
                    <a:cubicBezTo>
                      <a:pt x="35" y="63"/>
                      <a:pt x="32" y="53"/>
                      <a:pt x="22" y="38"/>
                    </a:cubicBezTo>
                    <a:cubicBezTo>
                      <a:pt x="6" y="14"/>
                      <a:pt x="10" y="0"/>
                      <a:pt x="10" y="0"/>
                    </a:cubicBezTo>
                    <a:cubicBezTo>
                      <a:pt x="4" y="10"/>
                      <a:pt x="0" y="30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52"/>
              <p:cNvSpPr>
                <a:spLocks/>
              </p:cNvSpPr>
              <p:nvPr/>
            </p:nvSpPr>
            <p:spPr bwMode="auto">
              <a:xfrm>
                <a:off x="6632575" y="4094163"/>
                <a:ext cx="150813" cy="249237"/>
              </a:xfrm>
              <a:custGeom>
                <a:avLst/>
                <a:gdLst>
                  <a:gd name="T0" fmla="*/ 19 w 40"/>
                  <a:gd name="T1" fmla="*/ 21 h 66"/>
                  <a:gd name="T2" fmla="*/ 7 w 40"/>
                  <a:gd name="T3" fmla="*/ 10 h 66"/>
                  <a:gd name="T4" fmla="*/ 3 w 40"/>
                  <a:gd name="T5" fmla="*/ 0 h 66"/>
                  <a:gd name="T6" fmla="*/ 17 w 40"/>
                  <a:gd name="T7" fmla="*/ 38 h 66"/>
                  <a:gd name="T8" fmla="*/ 31 w 40"/>
                  <a:gd name="T9" fmla="*/ 66 h 66"/>
                  <a:gd name="T10" fmla="*/ 34 w 40"/>
                  <a:gd name="T11" fmla="*/ 37 h 66"/>
                  <a:gd name="T12" fmla="*/ 19 w 40"/>
                  <a:gd name="T13" fmla="*/ 2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66">
                    <a:moveTo>
                      <a:pt x="19" y="21"/>
                    </a:moveTo>
                    <a:cubicBezTo>
                      <a:pt x="14" y="18"/>
                      <a:pt x="10" y="14"/>
                      <a:pt x="7" y="10"/>
                    </a:cubicBezTo>
                    <a:cubicBezTo>
                      <a:pt x="5" y="7"/>
                      <a:pt x="4" y="3"/>
                      <a:pt x="3" y="0"/>
                    </a:cubicBezTo>
                    <a:cubicBezTo>
                      <a:pt x="3" y="0"/>
                      <a:pt x="0" y="15"/>
                      <a:pt x="17" y="38"/>
                    </a:cubicBezTo>
                    <a:cubicBezTo>
                      <a:pt x="27" y="52"/>
                      <a:pt x="30" y="61"/>
                      <a:pt x="31" y="66"/>
                    </a:cubicBezTo>
                    <a:cubicBezTo>
                      <a:pt x="34" y="62"/>
                      <a:pt x="40" y="51"/>
                      <a:pt x="34" y="37"/>
                    </a:cubicBezTo>
                    <a:cubicBezTo>
                      <a:pt x="31" y="30"/>
                      <a:pt x="25" y="25"/>
                      <a:pt x="1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53"/>
              <p:cNvSpPr>
                <a:spLocks/>
              </p:cNvSpPr>
              <p:nvPr/>
            </p:nvSpPr>
            <p:spPr bwMode="auto">
              <a:xfrm>
                <a:off x="6251575" y="4570413"/>
                <a:ext cx="244475" cy="161925"/>
              </a:xfrm>
              <a:custGeom>
                <a:avLst/>
                <a:gdLst>
                  <a:gd name="T0" fmla="*/ 31 w 65"/>
                  <a:gd name="T1" fmla="*/ 35 h 43"/>
                  <a:gd name="T2" fmla="*/ 65 w 65"/>
                  <a:gd name="T3" fmla="*/ 30 h 43"/>
                  <a:gd name="T4" fmla="*/ 35 w 65"/>
                  <a:gd name="T5" fmla="*/ 19 h 43"/>
                  <a:gd name="T6" fmla="*/ 0 w 65"/>
                  <a:gd name="T7" fmla="*/ 0 h 43"/>
                  <a:gd name="T8" fmla="*/ 31 w 65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43">
                    <a:moveTo>
                      <a:pt x="31" y="35"/>
                    </a:moveTo>
                    <a:cubicBezTo>
                      <a:pt x="49" y="43"/>
                      <a:pt x="62" y="33"/>
                      <a:pt x="65" y="30"/>
                    </a:cubicBezTo>
                    <a:cubicBezTo>
                      <a:pt x="62" y="27"/>
                      <a:pt x="53" y="23"/>
                      <a:pt x="35" y="19"/>
                    </a:cubicBezTo>
                    <a:cubicBezTo>
                      <a:pt x="7" y="13"/>
                      <a:pt x="0" y="0"/>
                      <a:pt x="0" y="0"/>
                    </a:cubicBezTo>
                    <a:cubicBezTo>
                      <a:pt x="3" y="12"/>
                      <a:pt x="14" y="28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54"/>
              <p:cNvSpPr>
                <a:spLocks/>
              </p:cNvSpPr>
              <p:nvPr/>
            </p:nvSpPr>
            <p:spPr bwMode="auto">
              <a:xfrm>
                <a:off x="6251575" y="4570413"/>
                <a:ext cx="249238" cy="98425"/>
              </a:xfrm>
              <a:custGeom>
                <a:avLst/>
                <a:gdLst>
                  <a:gd name="T0" fmla="*/ 26 w 66"/>
                  <a:gd name="T1" fmla="*/ 3 h 26"/>
                  <a:gd name="T2" fmla="*/ 10 w 66"/>
                  <a:gd name="T3" fmla="*/ 3 h 26"/>
                  <a:gd name="T4" fmla="*/ 0 w 66"/>
                  <a:gd name="T5" fmla="*/ 0 h 26"/>
                  <a:gd name="T6" fmla="*/ 36 w 66"/>
                  <a:gd name="T7" fmla="*/ 16 h 26"/>
                  <a:gd name="T8" fmla="*/ 66 w 66"/>
                  <a:gd name="T9" fmla="*/ 26 h 26"/>
                  <a:gd name="T10" fmla="*/ 48 w 66"/>
                  <a:gd name="T11" fmla="*/ 3 h 26"/>
                  <a:gd name="T12" fmla="*/ 26 w 66"/>
                  <a:gd name="T13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26">
                    <a:moveTo>
                      <a:pt x="26" y="3"/>
                    </a:moveTo>
                    <a:cubicBezTo>
                      <a:pt x="20" y="4"/>
                      <a:pt x="15" y="5"/>
                      <a:pt x="10" y="3"/>
                    </a:cubicBezTo>
                    <a:cubicBezTo>
                      <a:pt x="6" y="2"/>
                      <a:pt x="3" y="1"/>
                      <a:pt x="0" y="0"/>
                    </a:cubicBezTo>
                    <a:cubicBezTo>
                      <a:pt x="0" y="0"/>
                      <a:pt x="8" y="12"/>
                      <a:pt x="36" y="16"/>
                    </a:cubicBezTo>
                    <a:cubicBezTo>
                      <a:pt x="54" y="19"/>
                      <a:pt x="63" y="23"/>
                      <a:pt x="66" y="26"/>
                    </a:cubicBezTo>
                    <a:cubicBezTo>
                      <a:pt x="66" y="21"/>
                      <a:pt x="62" y="9"/>
                      <a:pt x="48" y="3"/>
                    </a:cubicBezTo>
                    <a:cubicBezTo>
                      <a:pt x="41" y="1"/>
                      <a:pt x="33" y="2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55"/>
              <p:cNvSpPr>
                <a:spLocks/>
              </p:cNvSpPr>
              <p:nvPr/>
            </p:nvSpPr>
            <p:spPr bwMode="auto">
              <a:xfrm>
                <a:off x="7426325" y="4510088"/>
                <a:ext cx="254000" cy="136525"/>
              </a:xfrm>
              <a:custGeom>
                <a:avLst/>
                <a:gdLst>
                  <a:gd name="T0" fmla="*/ 20 w 67"/>
                  <a:gd name="T1" fmla="*/ 7 h 36"/>
                  <a:gd name="T2" fmla="*/ 0 w 67"/>
                  <a:gd name="T3" fmla="*/ 36 h 36"/>
                  <a:gd name="T4" fmla="*/ 29 w 67"/>
                  <a:gd name="T5" fmla="*/ 22 h 36"/>
                  <a:gd name="T6" fmla="*/ 67 w 67"/>
                  <a:gd name="T7" fmla="*/ 10 h 36"/>
                  <a:gd name="T8" fmla="*/ 20 w 67"/>
                  <a:gd name="T9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36">
                    <a:moveTo>
                      <a:pt x="20" y="7"/>
                    </a:moveTo>
                    <a:cubicBezTo>
                      <a:pt x="2" y="15"/>
                      <a:pt x="0" y="31"/>
                      <a:pt x="0" y="36"/>
                    </a:cubicBezTo>
                    <a:cubicBezTo>
                      <a:pt x="4" y="35"/>
                      <a:pt x="14" y="32"/>
                      <a:pt x="29" y="22"/>
                    </a:cubicBezTo>
                    <a:cubicBezTo>
                      <a:pt x="52" y="6"/>
                      <a:pt x="67" y="10"/>
                      <a:pt x="67" y="10"/>
                    </a:cubicBezTo>
                    <a:cubicBezTo>
                      <a:pt x="57" y="4"/>
                      <a:pt x="37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56"/>
              <p:cNvSpPr>
                <a:spLocks/>
              </p:cNvSpPr>
              <p:nvPr/>
            </p:nvSpPr>
            <p:spPr bwMode="auto">
              <a:xfrm>
                <a:off x="7434263" y="4540250"/>
                <a:ext cx="246063" cy="150812"/>
              </a:xfrm>
              <a:custGeom>
                <a:avLst/>
                <a:gdLst>
                  <a:gd name="T0" fmla="*/ 45 w 65"/>
                  <a:gd name="T1" fmla="*/ 19 h 40"/>
                  <a:gd name="T2" fmla="*/ 55 w 65"/>
                  <a:gd name="T3" fmla="*/ 7 h 40"/>
                  <a:gd name="T4" fmla="*/ 65 w 65"/>
                  <a:gd name="T5" fmla="*/ 3 h 40"/>
                  <a:gd name="T6" fmla="*/ 28 w 65"/>
                  <a:gd name="T7" fmla="*/ 17 h 40"/>
                  <a:gd name="T8" fmla="*/ 0 w 65"/>
                  <a:gd name="T9" fmla="*/ 31 h 40"/>
                  <a:gd name="T10" fmla="*/ 29 w 65"/>
                  <a:gd name="T11" fmla="*/ 34 h 40"/>
                  <a:gd name="T12" fmla="*/ 45 w 65"/>
                  <a:gd name="T13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40">
                    <a:moveTo>
                      <a:pt x="45" y="19"/>
                    </a:moveTo>
                    <a:cubicBezTo>
                      <a:pt x="48" y="14"/>
                      <a:pt x="51" y="10"/>
                      <a:pt x="55" y="7"/>
                    </a:cubicBezTo>
                    <a:cubicBezTo>
                      <a:pt x="59" y="5"/>
                      <a:pt x="62" y="4"/>
                      <a:pt x="65" y="3"/>
                    </a:cubicBezTo>
                    <a:cubicBezTo>
                      <a:pt x="65" y="3"/>
                      <a:pt x="51" y="0"/>
                      <a:pt x="28" y="17"/>
                    </a:cubicBezTo>
                    <a:cubicBezTo>
                      <a:pt x="14" y="27"/>
                      <a:pt x="4" y="30"/>
                      <a:pt x="0" y="31"/>
                    </a:cubicBezTo>
                    <a:cubicBezTo>
                      <a:pt x="4" y="34"/>
                      <a:pt x="15" y="40"/>
                      <a:pt x="29" y="34"/>
                    </a:cubicBezTo>
                    <a:cubicBezTo>
                      <a:pt x="36" y="31"/>
                      <a:pt x="41" y="25"/>
                      <a:pt x="4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57"/>
              <p:cNvSpPr>
                <a:spLocks/>
              </p:cNvSpPr>
              <p:nvPr/>
            </p:nvSpPr>
            <p:spPr bwMode="auto">
              <a:xfrm>
                <a:off x="6851650" y="4605338"/>
                <a:ext cx="227013" cy="944562"/>
              </a:xfrm>
              <a:custGeom>
                <a:avLst/>
                <a:gdLst>
                  <a:gd name="T0" fmla="*/ 20 w 60"/>
                  <a:gd name="T1" fmla="*/ 123 h 250"/>
                  <a:gd name="T2" fmla="*/ 38 w 60"/>
                  <a:gd name="T3" fmla="*/ 107 h 250"/>
                  <a:gd name="T4" fmla="*/ 60 w 60"/>
                  <a:gd name="T5" fmla="*/ 64 h 250"/>
                  <a:gd name="T6" fmla="*/ 57 w 60"/>
                  <a:gd name="T7" fmla="*/ 61 h 250"/>
                  <a:gd name="T8" fmla="*/ 28 w 60"/>
                  <a:gd name="T9" fmla="*/ 100 h 250"/>
                  <a:gd name="T10" fmla="*/ 19 w 60"/>
                  <a:gd name="T11" fmla="*/ 107 h 250"/>
                  <a:gd name="T12" fmla="*/ 29 w 60"/>
                  <a:gd name="T13" fmla="*/ 3 h 250"/>
                  <a:gd name="T14" fmla="*/ 21 w 60"/>
                  <a:gd name="T15" fmla="*/ 0 h 250"/>
                  <a:gd name="T16" fmla="*/ 0 w 60"/>
                  <a:gd name="T17" fmla="*/ 130 h 250"/>
                  <a:gd name="T18" fmla="*/ 24 w 60"/>
                  <a:gd name="T19" fmla="*/ 250 h 250"/>
                  <a:gd name="T20" fmla="*/ 57 w 60"/>
                  <a:gd name="T21" fmla="*/ 248 h 250"/>
                  <a:gd name="T22" fmla="*/ 21 w 60"/>
                  <a:gd name="T23" fmla="*/ 131 h 250"/>
                  <a:gd name="T24" fmla="*/ 20 w 60"/>
                  <a:gd name="T25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250">
                    <a:moveTo>
                      <a:pt x="20" y="123"/>
                    </a:moveTo>
                    <a:cubicBezTo>
                      <a:pt x="26" y="119"/>
                      <a:pt x="32" y="113"/>
                      <a:pt x="38" y="107"/>
                    </a:cubicBezTo>
                    <a:cubicBezTo>
                      <a:pt x="53" y="90"/>
                      <a:pt x="60" y="64"/>
                      <a:pt x="60" y="64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46" y="86"/>
                      <a:pt x="28" y="100"/>
                    </a:cubicBezTo>
                    <a:cubicBezTo>
                      <a:pt x="25" y="102"/>
                      <a:pt x="22" y="105"/>
                      <a:pt x="19" y="107"/>
                    </a:cubicBezTo>
                    <a:cubicBezTo>
                      <a:pt x="17" y="53"/>
                      <a:pt x="26" y="13"/>
                      <a:pt x="29" y="3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0" y="55"/>
                      <a:pt x="0" y="130"/>
                    </a:cubicBezTo>
                    <a:cubicBezTo>
                      <a:pt x="0" y="189"/>
                      <a:pt x="24" y="250"/>
                      <a:pt x="24" y="250"/>
                    </a:cubicBezTo>
                    <a:cubicBezTo>
                      <a:pt x="57" y="248"/>
                      <a:pt x="57" y="248"/>
                      <a:pt x="57" y="248"/>
                    </a:cubicBezTo>
                    <a:cubicBezTo>
                      <a:pt x="57" y="248"/>
                      <a:pt x="27" y="190"/>
                      <a:pt x="21" y="131"/>
                    </a:cubicBezTo>
                    <a:cubicBezTo>
                      <a:pt x="20" y="128"/>
                      <a:pt x="20" y="126"/>
                      <a:pt x="20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282171" y="1569790"/>
              <a:ext cx="3806743" cy="4030913"/>
              <a:chOff x="6251575" y="4037013"/>
              <a:chExt cx="1428751" cy="1512887"/>
            </a:xfrm>
            <a:solidFill>
              <a:srgbClr val="FFCF01"/>
            </a:solidFill>
          </p:grpSpPr>
          <p:sp>
            <p:nvSpPr>
              <p:cNvPr id="16" name="Freeform 139"/>
              <p:cNvSpPr>
                <a:spLocks/>
              </p:cNvSpPr>
              <p:nvPr/>
            </p:nvSpPr>
            <p:spPr bwMode="auto">
              <a:xfrm>
                <a:off x="6807200" y="4037013"/>
                <a:ext cx="153988" cy="506412"/>
              </a:xfrm>
              <a:custGeom>
                <a:avLst/>
                <a:gdLst>
                  <a:gd name="T0" fmla="*/ 1 w 41"/>
                  <a:gd name="T1" fmla="*/ 77 h 134"/>
                  <a:gd name="T2" fmla="*/ 33 w 41"/>
                  <a:gd name="T3" fmla="*/ 134 h 134"/>
                  <a:gd name="T4" fmla="*/ 32 w 41"/>
                  <a:gd name="T5" fmla="*/ 74 h 134"/>
                  <a:gd name="T6" fmla="*/ 41 w 41"/>
                  <a:gd name="T7" fmla="*/ 0 h 134"/>
                  <a:gd name="T8" fmla="*/ 1 w 41"/>
                  <a:gd name="T9" fmla="*/ 7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34">
                    <a:moveTo>
                      <a:pt x="1" y="77"/>
                    </a:moveTo>
                    <a:cubicBezTo>
                      <a:pt x="0" y="114"/>
                      <a:pt x="25" y="130"/>
                      <a:pt x="33" y="134"/>
                    </a:cubicBezTo>
                    <a:cubicBezTo>
                      <a:pt x="36" y="126"/>
                      <a:pt x="38" y="107"/>
                      <a:pt x="32" y="74"/>
                    </a:cubicBezTo>
                    <a:cubicBezTo>
                      <a:pt x="24" y="22"/>
                      <a:pt x="41" y="0"/>
                      <a:pt x="41" y="0"/>
                    </a:cubicBezTo>
                    <a:cubicBezTo>
                      <a:pt x="24" y="13"/>
                      <a:pt x="2" y="44"/>
                      <a:pt x="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0"/>
              <p:cNvSpPr>
                <a:spLocks/>
              </p:cNvSpPr>
              <p:nvPr/>
            </p:nvSpPr>
            <p:spPr bwMode="auto">
              <a:xfrm>
                <a:off x="6911975" y="4037013"/>
                <a:ext cx="150813" cy="503237"/>
              </a:xfrm>
              <a:custGeom>
                <a:avLst/>
                <a:gdLst>
                  <a:gd name="T0" fmla="*/ 26 w 40"/>
                  <a:gd name="T1" fmla="*/ 47 h 133"/>
                  <a:gd name="T2" fmla="*/ 15 w 40"/>
                  <a:gd name="T3" fmla="*/ 21 h 133"/>
                  <a:gd name="T4" fmla="*/ 15 w 40"/>
                  <a:gd name="T5" fmla="*/ 0 h 133"/>
                  <a:gd name="T6" fmla="*/ 10 w 40"/>
                  <a:gd name="T7" fmla="*/ 74 h 133"/>
                  <a:gd name="T8" fmla="*/ 13 w 40"/>
                  <a:gd name="T9" fmla="*/ 133 h 133"/>
                  <a:gd name="T10" fmla="*/ 40 w 40"/>
                  <a:gd name="T11" fmla="*/ 86 h 133"/>
                  <a:gd name="T12" fmla="*/ 26 w 40"/>
                  <a:gd name="T13" fmla="*/ 4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33">
                    <a:moveTo>
                      <a:pt x="26" y="47"/>
                    </a:moveTo>
                    <a:cubicBezTo>
                      <a:pt x="21" y="38"/>
                      <a:pt x="16" y="29"/>
                      <a:pt x="15" y="21"/>
                    </a:cubicBezTo>
                    <a:cubicBezTo>
                      <a:pt x="14" y="13"/>
                      <a:pt x="14" y="6"/>
                      <a:pt x="15" y="0"/>
                    </a:cubicBezTo>
                    <a:cubicBezTo>
                      <a:pt x="15" y="0"/>
                      <a:pt x="0" y="23"/>
                      <a:pt x="10" y="74"/>
                    </a:cubicBezTo>
                    <a:cubicBezTo>
                      <a:pt x="17" y="106"/>
                      <a:pt x="15" y="124"/>
                      <a:pt x="13" y="133"/>
                    </a:cubicBezTo>
                    <a:cubicBezTo>
                      <a:pt x="21" y="128"/>
                      <a:pt x="40" y="115"/>
                      <a:pt x="40" y="86"/>
                    </a:cubicBezTo>
                    <a:cubicBezTo>
                      <a:pt x="40" y="72"/>
                      <a:pt x="33" y="59"/>
                      <a:pt x="2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41"/>
              <p:cNvSpPr>
                <a:spLocks/>
              </p:cNvSpPr>
              <p:nvPr/>
            </p:nvSpPr>
            <p:spPr bwMode="auto">
              <a:xfrm>
                <a:off x="6432550" y="4310063"/>
                <a:ext cx="347663" cy="411162"/>
              </a:xfrm>
              <a:custGeom>
                <a:avLst/>
                <a:gdLst>
                  <a:gd name="T0" fmla="*/ 29 w 92"/>
                  <a:gd name="T1" fmla="*/ 83 h 109"/>
                  <a:gd name="T2" fmla="*/ 92 w 92"/>
                  <a:gd name="T3" fmla="*/ 99 h 109"/>
                  <a:gd name="T4" fmla="*/ 48 w 92"/>
                  <a:gd name="T5" fmla="*/ 58 h 109"/>
                  <a:gd name="T6" fmla="*/ 3 w 92"/>
                  <a:gd name="T7" fmla="*/ 0 h 109"/>
                  <a:gd name="T8" fmla="*/ 29 w 92"/>
                  <a:gd name="T9" fmla="*/ 8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09">
                    <a:moveTo>
                      <a:pt x="29" y="83"/>
                    </a:moveTo>
                    <a:cubicBezTo>
                      <a:pt x="54" y="109"/>
                      <a:pt x="83" y="103"/>
                      <a:pt x="92" y="99"/>
                    </a:cubicBezTo>
                    <a:cubicBezTo>
                      <a:pt x="88" y="92"/>
                      <a:pt x="76" y="78"/>
                      <a:pt x="48" y="58"/>
                    </a:cubicBezTo>
                    <a:cubicBezTo>
                      <a:pt x="6" y="28"/>
                      <a:pt x="3" y="0"/>
                      <a:pt x="3" y="0"/>
                    </a:cubicBezTo>
                    <a:cubicBezTo>
                      <a:pt x="0" y="21"/>
                      <a:pt x="6" y="58"/>
                      <a:pt x="2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42"/>
              <p:cNvSpPr>
                <a:spLocks/>
              </p:cNvSpPr>
              <p:nvPr/>
            </p:nvSpPr>
            <p:spPr bwMode="auto">
              <a:xfrm>
                <a:off x="6446838" y="4305300"/>
                <a:ext cx="374650" cy="355600"/>
              </a:xfrm>
              <a:custGeom>
                <a:avLst/>
                <a:gdLst>
                  <a:gd name="T0" fmla="*/ 41 w 99"/>
                  <a:gd name="T1" fmla="*/ 25 h 94"/>
                  <a:gd name="T2" fmla="*/ 15 w 99"/>
                  <a:gd name="T3" fmla="*/ 14 h 94"/>
                  <a:gd name="T4" fmla="*/ 0 w 99"/>
                  <a:gd name="T5" fmla="*/ 0 h 94"/>
                  <a:gd name="T6" fmla="*/ 49 w 99"/>
                  <a:gd name="T7" fmla="*/ 55 h 94"/>
                  <a:gd name="T8" fmla="*/ 93 w 99"/>
                  <a:gd name="T9" fmla="*/ 94 h 94"/>
                  <a:gd name="T10" fmla="*/ 79 w 99"/>
                  <a:gd name="T11" fmla="*/ 43 h 94"/>
                  <a:gd name="T12" fmla="*/ 41 w 99"/>
                  <a:gd name="T13" fmla="*/ 25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94">
                    <a:moveTo>
                      <a:pt x="41" y="25"/>
                    </a:moveTo>
                    <a:cubicBezTo>
                      <a:pt x="31" y="22"/>
                      <a:pt x="22" y="19"/>
                      <a:pt x="15" y="14"/>
                    </a:cubicBezTo>
                    <a:cubicBezTo>
                      <a:pt x="8" y="9"/>
                      <a:pt x="3" y="4"/>
                      <a:pt x="0" y="0"/>
                    </a:cubicBezTo>
                    <a:cubicBezTo>
                      <a:pt x="0" y="0"/>
                      <a:pt x="5" y="26"/>
                      <a:pt x="49" y="55"/>
                    </a:cubicBezTo>
                    <a:cubicBezTo>
                      <a:pt x="76" y="72"/>
                      <a:pt x="88" y="87"/>
                      <a:pt x="93" y="94"/>
                    </a:cubicBezTo>
                    <a:cubicBezTo>
                      <a:pt x="95" y="86"/>
                      <a:pt x="99" y="63"/>
                      <a:pt x="79" y="43"/>
                    </a:cubicBezTo>
                    <a:cubicBezTo>
                      <a:pt x="68" y="32"/>
                      <a:pt x="54" y="28"/>
                      <a:pt x="4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43"/>
              <p:cNvSpPr>
                <a:spLocks/>
              </p:cNvSpPr>
              <p:nvPr/>
            </p:nvSpPr>
            <p:spPr bwMode="auto">
              <a:xfrm>
                <a:off x="6269038" y="4846638"/>
                <a:ext cx="508000" cy="155575"/>
              </a:xfrm>
              <a:custGeom>
                <a:avLst/>
                <a:gdLst>
                  <a:gd name="T0" fmla="*/ 77 w 134"/>
                  <a:gd name="T1" fmla="*/ 40 h 41"/>
                  <a:gd name="T2" fmla="*/ 134 w 134"/>
                  <a:gd name="T3" fmla="*/ 8 h 41"/>
                  <a:gd name="T4" fmla="*/ 74 w 134"/>
                  <a:gd name="T5" fmla="*/ 9 h 41"/>
                  <a:gd name="T6" fmla="*/ 0 w 134"/>
                  <a:gd name="T7" fmla="*/ 0 h 41"/>
                  <a:gd name="T8" fmla="*/ 77 w 134"/>
                  <a:gd name="T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41">
                    <a:moveTo>
                      <a:pt x="77" y="40"/>
                    </a:moveTo>
                    <a:cubicBezTo>
                      <a:pt x="114" y="41"/>
                      <a:pt x="130" y="16"/>
                      <a:pt x="134" y="8"/>
                    </a:cubicBezTo>
                    <a:cubicBezTo>
                      <a:pt x="126" y="5"/>
                      <a:pt x="107" y="3"/>
                      <a:pt x="74" y="9"/>
                    </a:cubicBezTo>
                    <a:cubicBezTo>
                      <a:pt x="22" y="17"/>
                      <a:pt x="0" y="0"/>
                      <a:pt x="0" y="0"/>
                    </a:cubicBezTo>
                    <a:cubicBezTo>
                      <a:pt x="13" y="17"/>
                      <a:pt x="44" y="39"/>
                      <a:pt x="77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44"/>
              <p:cNvSpPr>
                <a:spLocks/>
              </p:cNvSpPr>
              <p:nvPr/>
            </p:nvSpPr>
            <p:spPr bwMode="auto">
              <a:xfrm>
                <a:off x="6269038" y="4745038"/>
                <a:ext cx="503238" cy="150812"/>
              </a:xfrm>
              <a:custGeom>
                <a:avLst/>
                <a:gdLst>
                  <a:gd name="T0" fmla="*/ 47 w 133"/>
                  <a:gd name="T1" fmla="*/ 14 h 40"/>
                  <a:gd name="T2" fmla="*/ 21 w 133"/>
                  <a:gd name="T3" fmla="*/ 25 h 40"/>
                  <a:gd name="T4" fmla="*/ 0 w 133"/>
                  <a:gd name="T5" fmla="*/ 26 h 40"/>
                  <a:gd name="T6" fmla="*/ 74 w 133"/>
                  <a:gd name="T7" fmla="*/ 30 h 40"/>
                  <a:gd name="T8" fmla="*/ 133 w 133"/>
                  <a:gd name="T9" fmla="*/ 27 h 40"/>
                  <a:gd name="T10" fmla="*/ 86 w 133"/>
                  <a:gd name="T11" fmla="*/ 0 h 40"/>
                  <a:gd name="T12" fmla="*/ 47 w 133"/>
                  <a:gd name="T13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40">
                    <a:moveTo>
                      <a:pt x="47" y="14"/>
                    </a:moveTo>
                    <a:cubicBezTo>
                      <a:pt x="38" y="19"/>
                      <a:pt x="30" y="24"/>
                      <a:pt x="21" y="25"/>
                    </a:cubicBezTo>
                    <a:cubicBezTo>
                      <a:pt x="13" y="26"/>
                      <a:pt x="6" y="26"/>
                      <a:pt x="0" y="26"/>
                    </a:cubicBezTo>
                    <a:cubicBezTo>
                      <a:pt x="0" y="26"/>
                      <a:pt x="23" y="40"/>
                      <a:pt x="74" y="30"/>
                    </a:cubicBezTo>
                    <a:cubicBezTo>
                      <a:pt x="106" y="23"/>
                      <a:pt x="125" y="25"/>
                      <a:pt x="133" y="27"/>
                    </a:cubicBezTo>
                    <a:cubicBezTo>
                      <a:pt x="128" y="19"/>
                      <a:pt x="115" y="1"/>
                      <a:pt x="86" y="0"/>
                    </a:cubicBezTo>
                    <a:cubicBezTo>
                      <a:pt x="72" y="0"/>
                      <a:pt x="59" y="7"/>
                      <a:pt x="4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45"/>
              <p:cNvSpPr>
                <a:spLocks/>
              </p:cNvSpPr>
              <p:nvPr/>
            </p:nvSpPr>
            <p:spPr bwMode="auto">
              <a:xfrm>
                <a:off x="7089775" y="4287838"/>
                <a:ext cx="415925" cy="347662"/>
              </a:xfrm>
              <a:custGeom>
                <a:avLst/>
                <a:gdLst>
                  <a:gd name="T0" fmla="*/ 27 w 110"/>
                  <a:gd name="T1" fmla="*/ 29 h 92"/>
                  <a:gd name="T2" fmla="*/ 10 w 110"/>
                  <a:gd name="T3" fmla="*/ 92 h 92"/>
                  <a:gd name="T4" fmla="*/ 52 w 110"/>
                  <a:gd name="T5" fmla="*/ 48 h 92"/>
                  <a:gd name="T6" fmla="*/ 110 w 110"/>
                  <a:gd name="T7" fmla="*/ 3 h 92"/>
                  <a:gd name="T8" fmla="*/ 27 w 110"/>
                  <a:gd name="T9" fmla="*/ 2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92">
                    <a:moveTo>
                      <a:pt x="27" y="29"/>
                    </a:moveTo>
                    <a:cubicBezTo>
                      <a:pt x="0" y="54"/>
                      <a:pt x="7" y="83"/>
                      <a:pt x="10" y="92"/>
                    </a:cubicBezTo>
                    <a:cubicBezTo>
                      <a:pt x="17" y="88"/>
                      <a:pt x="32" y="76"/>
                      <a:pt x="52" y="48"/>
                    </a:cubicBezTo>
                    <a:cubicBezTo>
                      <a:pt x="82" y="6"/>
                      <a:pt x="110" y="3"/>
                      <a:pt x="110" y="3"/>
                    </a:cubicBezTo>
                    <a:cubicBezTo>
                      <a:pt x="88" y="0"/>
                      <a:pt x="51" y="6"/>
                      <a:pt x="2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46"/>
              <p:cNvSpPr>
                <a:spLocks/>
              </p:cNvSpPr>
              <p:nvPr/>
            </p:nvSpPr>
            <p:spPr bwMode="auto">
              <a:xfrm>
                <a:off x="7150100" y="4302125"/>
                <a:ext cx="358775" cy="374650"/>
              </a:xfrm>
              <a:custGeom>
                <a:avLst/>
                <a:gdLst>
                  <a:gd name="T0" fmla="*/ 70 w 95"/>
                  <a:gd name="T1" fmla="*/ 41 h 99"/>
                  <a:gd name="T2" fmla="*/ 80 w 95"/>
                  <a:gd name="T3" fmla="*/ 15 h 99"/>
                  <a:gd name="T4" fmla="*/ 95 w 95"/>
                  <a:gd name="T5" fmla="*/ 0 h 99"/>
                  <a:gd name="T6" fmla="*/ 40 w 95"/>
                  <a:gd name="T7" fmla="*/ 49 h 99"/>
                  <a:gd name="T8" fmla="*/ 0 w 95"/>
                  <a:gd name="T9" fmla="*/ 93 h 99"/>
                  <a:gd name="T10" fmla="*/ 52 w 95"/>
                  <a:gd name="T11" fmla="*/ 79 h 99"/>
                  <a:gd name="T12" fmla="*/ 70 w 95"/>
                  <a:gd name="T13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99">
                    <a:moveTo>
                      <a:pt x="70" y="41"/>
                    </a:moveTo>
                    <a:cubicBezTo>
                      <a:pt x="73" y="31"/>
                      <a:pt x="75" y="22"/>
                      <a:pt x="80" y="15"/>
                    </a:cubicBezTo>
                    <a:cubicBezTo>
                      <a:pt x="85" y="8"/>
                      <a:pt x="90" y="3"/>
                      <a:pt x="95" y="0"/>
                    </a:cubicBezTo>
                    <a:cubicBezTo>
                      <a:pt x="95" y="0"/>
                      <a:pt x="68" y="5"/>
                      <a:pt x="40" y="49"/>
                    </a:cubicBezTo>
                    <a:cubicBezTo>
                      <a:pt x="22" y="76"/>
                      <a:pt x="7" y="88"/>
                      <a:pt x="0" y="93"/>
                    </a:cubicBezTo>
                    <a:cubicBezTo>
                      <a:pt x="9" y="95"/>
                      <a:pt x="31" y="99"/>
                      <a:pt x="52" y="79"/>
                    </a:cubicBezTo>
                    <a:cubicBezTo>
                      <a:pt x="62" y="68"/>
                      <a:pt x="66" y="55"/>
                      <a:pt x="7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47"/>
              <p:cNvSpPr>
                <a:spLocks/>
              </p:cNvSpPr>
              <p:nvPr/>
            </p:nvSpPr>
            <p:spPr bwMode="auto">
              <a:xfrm>
                <a:off x="7146925" y="4706938"/>
                <a:ext cx="506413" cy="153987"/>
              </a:xfrm>
              <a:custGeom>
                <a:avLst/>
                <a:gdLst>
                  <a:gd name="T0" fmla="*/ 56 w 134"/>
                  <a:gd name="T1" fmla="*/ 1 h 41"/>
                  <a:gd name="T2" fmla="*/ 0 w 134"/>
                  <a:gd name="T3" fmla="*/ 33 h 41"/>
                  <a:gd name="T4" fmla="*/ 60 w 134"/>
                  <a:gd name="T5" fmla="*/ 32 h 41"/>
                  <a:gd name="T6" fmla="*/ 134 w 134"/>
                  <a:gd name="T7" fmla="*/ 41 h 41"/>
                  <a:gd name="T8" fmla="*/ 56 w 134"/>
                  <a:gd name="T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41">
                    <a:moveTo>
                      <a:pt x="56" y="1"/>
                    </a:moveTo>
                    <a:cubicBezTo>
                      <a:pt x="19" y="0"/>
                      <a:pt x="4" y="25"/>
                      <a:pt x="0" y="33"/>
                    </a:cubicBezTo>
                    <a:cubicBezTo>
                      <a:pt x="8" y="36"/>
                      <a:pt x="26" y="38"/>
                      <a:pt x="60" y="32"/>
                    </a:cubicBezTo>
                    <a:cubicBezTo>
                      <a:pt x="111" y="23"/>
                      <a:pt x="134" y="41"/>
                      <a:pt x="134" y="41"/>
                    </a:cubicBezTo>
                    <a:cubicBezTo>
                      <a:pt x="121" y="23"/>
                      <a:pt x="90" y="2"/>
                      <a:pt x="5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48"/>
              <p:cNvSpPr>
                <a:spLocks/>
              </p:cNvSpPr>
              <p:nvPr/>
            </p:nvSpPr>
            <p:spPr bwMode="auto">
              <a:xfrm>
                <a:off x="7150100" y="4808538"/>
                <a:ext cx="503238" cy="155575"/>
              </a:xfrm>
              <a:custGeom>
                <a:avLst/>
                <a:gdLst>
                  <a:gd name="T0" fmla="*/ 86 w 133"/>
                  <a:gd name="T1" fmla="*/ 27 h 41"/>
                  <a:gd name="T2" fmla="*/ 112 w 133"/>
                  <a:gd name="T3" fmla="*/ 16 h 41"/>
                  <a:gd name="T4" fmla="*/ 133 w 133"/>
                  <a:gd name="T5" fmla="*/ 15 h 41"/>
                  <a:gd name="T6" fmla="*/ 59 w 133"/>
                  <a:gd name="T7" fmla="*/ 11 h 41"/>
                  <a:gd name="T8" fmla="*/ 0 w 133"/>
                  <a:gd name="T9" fmla="*/ 14 h 41"/>
                  <a:gd name="T10" fmla="*/ 46 w 133"/>
                  <a:gd name="T11" fmla="*/ 41 h 41"/>
                  <a:gd name="T12" fmla="*/ 86 w 133"/>
                  <a:gd name="T13" fmla="*/ 2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41">
                    <a:moveTo>
                      <a:pt x="86" y="27"/>
                    </a:moveTo>
                    <a:cubicBezTo>
                      <a:pt x="95" y="22"/>
                      <a:pt x="103" y="17"/>
                      <a:pt x="112" y="16"/>
                    </a:cubicBezTo>
                    <a:cubicBezTo>
                      <a:pt x="120" y="15"/>
                      <a:pt x="127" y="15"/>
                      <a:pt x="133" y="15"/>
                    </a:cubicBezTo>
                    <a:cubicBezTo>
                      <a:pt x="133" y="15"/>
                      <a:pt x="110" y="0"/>
                      <a:pt x="59" y="11"/>
                    </a:cubicBezTo>
                    <a:cubicBezTo>
                      <a:pt x="27" y="18"/>
                      <a:pt x="8" y="16"/>
                      <a:pt x="0" y="14"/>
                    </a:cubicBezTo>
                    <a:cubicBezTo>
                      <a:pt x="4" y="22"/>
                      <a:pt x="18" y="40"/>
                      <a:pt x="46" y="41"/>
                    </a:cubicBezTo>
                    <a:cubicBezTo>
                      <a:pt x="61" y="41"/>
                      <a:pt x="73" y="34"/>
                      <a:pt x="86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49"/>
              <p:cNvSpPr>
                <a:spLocks/>
              </p:cNvSpPr>
              <p:nvPr/>
            </p:nvSpPr>
            <p:spPr bwMode="auto">
              <a:xfrm>
                <a:off x="7067550" y="4105275"/>
                <a:ext cx="161925" cy="249237"/>
              </a:xfrm>
              <a:custGeom>
                <a:avLst/>
                <a:gdLst>
                  <a:gd name="T0" fmla="*/ 8 w 43"/>
                  <a:gd name="T1" fmla="*/ 31 h 66"/>
                  <a:gd name="T2" fmla="*/ 14 w 43"/>
                  <a:gd name="T3" fmla="*/ 66 h 66"/>
                  <a:gd name="T4" fmla="*/ 24 w 43"/>
                  <a:gd name="T5" fmla="*/ 36 h 66"/>
                  <a:gd name="T6" fmla="*/ 43 w 43"/>
                  <a:gd name="T7" fmla="*/ 0 h 66"/>
                  <a:gd name="T8" fmla="*/ 8 w 43"/>
                  <a:gd name="T9" fmla="*/ 3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66">
                    <a:moveTo>
                      <a:pt x="8" y="31"/>
                    </a:moveTo>
                    <a:cubicBezTo>
                      <a:pt x="0" y="50"/>
                      <a:pt x="10" y="62"/>
                      <a:pt x="14" y="66"/>
                    </a:cubicBezTo>
                    <a:cubicBezTo>
                      <a:pt x="16" y="63"/>
                      <a:pt x="21" y="54"/>
                      <a:pt x="24" y="36"/>
                    </a:cubicBezTo>
                    <a:cubicBezTo>
                      <a:pt x="30" y="8"/>
                      <a:pt x="43" y="0"/>
                      <a:pt x="43" y="0"/>
                    </a:cubicBezTo>
                    <a:cubicBezTo>
                      <a:pt x="32" y="3"/>
                      <a:pt x="15" y="15"/>
                      <a:pt x="8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50"/>
              <p:cNvSpPr>
                <a:spLocks/>
              </p:cNvSpPr>
              <p:nvPr/>
            </p:nvSpPr>
            <p:spPr bwMode="auto">
              <a:xfrm>
                <a:off x="7131050" y="4110038"/>
                <a:ext cx="103188" cy="249237"/>
              </a:xfrm>
              <a:custGeom>
                <a:avLst/>
                <a:gdLst>
                  <a:gd name="T0" fmla="*/ 23 w 27"/>
                  <a:gd name="T1" fmla="*/ 25 h 66"/>
                  <a:gd name="T2" fmla="*/ 23 w 27"/>
                  <a:gd name="T3" fmla="*/ 10 h 66"/>
                  <a:gd name="T4" fmla="*/ 27 w 27"/>
                  <a:gd name="T5" fmla="*/ 0 h 66"/>
                  <a:gd name="T6" fmla="*/ 10 w 27"/>
                  <a:gd name="T7" fmla="*/ 36 h 66"/>
                  <a:gd name="T8" fmla="*/ 0 w 27"/>
                  <a:gd name="T9" fmla="*/ 66 h 66"/>
                  <a:gd name="T10" fmla="*/ 23 w 27"/>
                  <a:gd name="T11" fmla="*/ 48 h 66"/>
                  <a:gd name="T12" fmla="*/ 23 w 27"/>
                  <a:gd name="T13" fmla="*/ 2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66">
                    <a:moveTo>
                      <a:pt x="23" y="25"/>
                    </a:moveTo>
                    <a:cubicBezTo>
                      <a:pt x="23" y="20"/>
                      <a:pt x="22" y="15"/>
                      <a:pt x="23" y="10"/>
                    </a:cubicBezTo>
                    <a:cubicBezTo>
                      <a:pt x="24" y="6"/>
                      <a:pt x="25" y="2"/>
                      <a:pt x="27" y="0"/>
                    </a:cubicBezTo>
                    <a:cubicBezTo>
                      <a:pt x="27" y="0"/>
                      <a:pt x="15" y="8"/>
                      <a:pt x="10" y="36"/>
                    </a:cubicBezTo>
                    <a:cubicBezTo>
                      <a:pt x="8" y="53"/>
                      <a:pt x="3" y="62"/>
                      <a:pt x="0" y="66"/>
                    </a:cubicBezTo>
                    <a:cubicBezTo>
                      <a:pt x="5" y="65"/>
                      <a:pt x="17" y="62"/>
                      <a:pt x="23" y="48"/>
                    </a:cubicBezTo>
                    <a:cubicBezTo>
                      <a:pt x="26" y="40"/>
                      <a:pt x="25" y="33"/>
                      <a:pt x="2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51"/>
              <p:cNvSpPr>
                <a:spLocks/>
              </p:cNvSpPr>
              <p:nvPr/>
            </p:nvSpPr>
            <p:spPr bwMode="auto">
              <a:xfrm>
                <a:off x="6602413" y="4097338"/>
                <a:ext cx="136525" cy="254000"/>
              </a:xfrm>
              <a:custGeom>
                <a:avLst/>
                <a:gdLst>
                  <a:gd name="T0" fmla="*/ 7 w 36"/>
                  <a:gd name="T1" fmla="*/ 46 h 67"/>
                  <a:gd name="T2" fmla="*/ 36 w 36"/>
                  <a:gd name="T3" fmla="*/ 67 h 67"/>
                  <a:gd name="T4" fmla="*/ 22 w 36"/>
                  <a:gd name="T5" fmla="*/ 38 h 67"/>
                  <a:gd name="T6" fmla="*/ 10 w 36"/>
                  <a:gd name="T7" fmla="*/ 0 h 67"/>
                  <a:gd name="T8" fmla="*/ 7 w 36"/>
                  <a:gd name="T9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67">
                    <a:moveTo>
                      <a:pt x="7" y="46"/>
                    </a:moveTo>
                    <a:cubicBezTo>
                      <a:pt x="15" y="65"/>
                      <a:pt x="31" y="67"/>
                      <a:pt x="36" y="67"/>
                    </a:cubicBezTo>
                    <a:cubicBezTo>
                      <a:pt x="35" y="63"/>
                      <a:pt x="32" y="53"/>
                      <a:pt x="22" y="38"/>
                    </a:cubicBezTo>
                    <a:cubicBezTo>
                      <a:pt x="6" y="14"/>
                      <a:pt x="10" y="0"/>
                      <a:pt x="10" y="0"/>
                    </a:cubicBezTo>
                    <a:cubicBezTo>
                      <a:pt x="4" y="10"/>
                      <a:pt x="0" y="30"/>
                      <a:pt x="7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52"/>
              <p:cNvSpPr>
                <a:spLocks/>
              </p:cNvSpPr>
              <p:nvPr/>
            </p:nvSpPr>
            <p:spPr bwMode="auto">
              <a:xfrm>
                <a:off x="6632575" y="4094163"/>
                <a:ext cx="150813" cy="249237"/>
              </a:xfrm>
              <a:custGeom>
                <a:avLst/>
                <a:gdLst>
                  <a:gd name="T0" fmla="*/ 19 w 40"/>
                  <a:gd name="T1" fmla="*/ 21 h 66"/>
                  <a:gd name="T2" fmla="*/ 7 w 40"/>
                  <a:gd name="T3" fmla="*/ 10 h 66"/>
                  <a:gd name="T4" fmla="*/ 3 w 40"/>
                  <a:gd name="T5" fmla="*/ 0 h 66"/>
                  <a:gd name="T6" fmla="*/ 17 w 40"/>
                  <a:gd name="T7" fmla="*/ 38 h 66"/>
                  <a:gd name="T8" fmla="*/ 31 w 40"/>
                  <a:gd name="T9" fmla="*/ 66 h 66"/>
                  <a:gd name="T10" fmla="*/ 34 w 40"/>
                  <a:gd name="T11" fmla="*/ 37 h 66"/>
                  <a:gd name="T12" fmla="*/ 19 w 40"/>
                  <a:gd name="T13" fmla="*/ 21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66">
                    <a:moveTo>
                      <a:pt x="19" y="21"/>
                    </a:moveTo>
                    <a:cubicBezTo>
                      <a:pt x="14" y="18"/>
                      <a:pt x="10" y="14"/>
                      <a:pt x="7" y="10"/>
                    </a:cubicBezTo>
                    <a:cubicBezTo>
                      <a:pt x="5" y="7"/>
                      <a:pt x="4" y="3"/>
                      <a:pt x="3" y="0"/>
                    </a:cubicBezTo>
                    <a:cubicBezTo>
                      <a:pt x="3" y="0"/>
                      <a:pt x="0" y="15"/>
                      <a:pt x="17" y="38"/>
                    </a:cubicBezTo>
                    <a:cubicBezTo>
                      <a:pt x="27" y="52"/>
                      <a:pt x="30" y="61"/>
                      <a:pt x="31" y="66"/>
                    </a:cubicBezTo>
                    <a:cubicBezTo>
                      <a:pt x="34" y="62"/>
                      <a:pt x="40" y="51"/>
                      <a:pt x="34" y="37"/>
                    </a:cubicBezTo>
                    <a:cubicBezTo>
                      <a:pt x="31" y="30"/>
                      <a:pt x="25" y="25"/>
                      <a:pt x="1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53"/>
              <p:cNvSpPr>
                <a:spLocks/>
              </p:cNvSpPr>
              <p:nvPr/>
            </p:nvSpPr>
            <p:spPr bwMode="auto">
              <a:xfrm>
                <a:off x="6251575" y="4570413"/>
                <a:ext cx="244475" cy="161925"/>
              </a:xfrm>
              <a:custGeom>
                <a:avLst/>
                <a:gdLst>
                  <a:gd name="T0" fmla="*/ 31 w 65"/>
                  <a:gd name="T1" fmla="*/ 35 h 43"/>
                  <a:gd name="T2" fmla="*/ 65 w 65"/>
                  <a:gd name="T3" fmla="*/ 30 h 43"/>
                  <a:gd name="T4" fmla="*/ 35 w 65"/>
                  <a:gd name="T5" fmla="*/ 19 h 43"/>
                  <a:gd name="T6" fmla="*/ 0 w 65"/>
                  <a:gd name="T7" fmla="*/ 0 h 43"/>
                  <a:gd name="T8" fmla="*/ 31 w 65"/>
                  <a:gd name="T9" fmla="*/ 3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43">
                    <a:moveTo>
                      <a:pt x="31" y="35"/>
                    </a:moveTo>
                    <a:cubicBezTo>
                      <a:pt x="49" y="43"/>
                      <a:pt x="62" y="33"/>
                      <a:pt x="65" y="30"/>
                    </a:cubicBezTo>
                    <a:cubicBezTo>
                      <a:pt x="62" y="27"/>
                      <a:pt x="53" y="23"/>
                      <a:pt x="35" y="19"/>
                    </a:cubicBezTo>
                    <a:cubicBezTo>
                      <a:pt x="7" y="13"/>
                      <a:pt x="0" y="0"/>
                      <a:pt x="0" y="0"/>
                    </a:cubicBezTo>
                    <a:cubicBezTo>
                      <a:pt x="3" y="12"/>
                      <a:pt x="14" y="28"/>
                      <a:pt x="3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54"/>
              <p:cNvSpPr>
                <a:spLocks/>
              </p:cNvSpPr>
              <p:nvPr/>
            </p:nvSpPr>
            <p:spPr bwMode="auto">
              <a:xfrm>
                <a:off x="6251575" y="4570413"/>
                <a:ext cx="249238" cy="98425"/>
              </a:xfrm>
              <a:custGeom>
                <a:avLst/>
                <a:gdLst>
                  <a:gd name="T0" fmla="*/ 26 w 66"/>
                  <a:gd name="T1" fmla="*/ 3 h 26"/>
                  <a:gd name="T2" fmla="*/ 10 w 66"/>
                  <a:gd name="T3" fmla="*/ 3 h 26"/>
                  <a:gd name="T4" fmla="*/ 0 w 66"/>
                  <a:gd name="T5" fmla="*/ 0 h 26"/>
                  <a:gd name="T6" fmla="*/ 36 w 66"/>
                  <a:gd name="T7" fmla="*/ 16 h 26"/>
                  <a:gd name="T8" fmla="*/ 66 w 66"/>
                  <a:gd name="T9" fmla="*/ 26 h 26"/>
                  <a:gd name="T10" fmla="*/ 48 w 66"/>
                  <a:gd name="T11" fmla="*/ 3 h 26"/>
                  <a:gd name="T12" fmla="*/ 26 w 66"/>
                  <a:gd name="T13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26">
                    <a:moveTo>
                      <a:pt x="26" y="3"/>
                    </a:moveTo>
                    <a:cubicBezTo>
                      <a:pt x="20" y="4"/>
                      <a:pt x="15" y="5"/>
                      <a:pt x="10" y="3"/>
                    </a:cubicBezTo>
                    <a:cubicBezTo>
                      <a:pt x="6" y="2"/>
                      <a:pt x="3" y="1"/>
                      <a:pt x="0" y="0"/>
                    </a:cubicBezTo>
                    <a:cubicBezTo>
                      <a:pt x="0" y="0"/>
                      <a:pt x="8" y="12"/>
                      <a:pt x="36" y="16"/>
                    </a:cubicBezTo>
                    <a:cubicBezTo>
                      <a:pt x="54" y="19"/>
                      <a:pt x="63" y="23"/>
                      <a:pt x="66" y="26"/>
                    </a:cubicBezTo>
                    <a:cubicBezTo>
                      <a:pt x="66" y="21"/>
                      <a:pt x="62" y="9"/>
                      <a:pt x="48" y="3"/>
                    </a:cubicBezTo>
                    <a:cubicBezTo>
                      <a:pt x="41" y="1"/>
                      <a:pt x="33" y="2"/>
                      <a:pt x="2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55"/>
              <p:cNvSpPr>
                <a:spLocks/>
              </p:cNvSpPr>
              <p:nvPr/>
            </p:nvSpPr>
            <p:spPr bwMode="auto">
              <a:xfrm>
                <a:off x="7426325" y="4510088"/>
                <a:ext cx="254000" cy="136525"/>
              </a:xfrm>
              <a:custGeom>
                <a:avLst/>
                <a:gdLst>
                  <a:gd name="T0" fmla="*/ 20 w 67"/>
                  <a:gd name="T1" fmla="*/ 7 h 36"/>
                  <a:gd name="T2" fmla="*/ 0 w 67"/>
                  <a:gd name="T3" fmla="*/ 36 h 36"/>
                  <a:gd name="T4" fmla="*/ 29 w 67"/>
                  <a:gd name="T5" fmla="*/ 22 h 36"/>
                  <a:gd name="T6" fmla="*/ 67 w 67"/>
                  <a:gd name="T7" fmla="*/ 10 h 36"/>
                  <a:gd name="T8" fmla="*/ 20 w 67"/>
                  <a:gd name="T9" fmla="*/ 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36">
                    <a:moveTo>
                      <a:pt x="20" y="7"/>
                    </a:moveTo>
                    <a:cubicBezTo>
                      <a:pt x="2" y="15"/>
                      <a:pt x="0" y="31"/>
                      <a:pt x="0" y="36"/>
                    </a:cubicBezTo>
                    <a:cubicBezTo>
                      <a:pt x="4" y="35"/>
                      <a:pt x="14" y="32"/>
                      <a:pt x="29" y="22"/>
                    </a:cubicBezTo>
                    <a:cubicBezTo>
                      <a:pt x="52" y="6"/>
                      <a:pt x="67" y="10"/>
                      <a:pt x="67" y="10"/>
                    </a:cubicBezTo>
                    <a:cubicBezTo>
                      <a:pt x="57" y="4"/>
                      <a:pt x="37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56"/>
              <p:cNvSpPr>
                <a:spLocks/>
              </p:cNvSpPr>
              <p:nvPr/>
            </p:nvSpPr>
            <p:spPr bwMode="auto">
              <a:xfrm>
                <a:off x="7434263" y="4540250"/>
                <a:ext cx="246063" cy="150812"/>
              </a:xfrm>
              <a:custGeom>
                <a:avLst/>
                <a:gdLst>
                  <a:gd name="T0" fmla="*/ 45 w 65"/>
                  <a:gd name="T1" fmla="*/ 19 h 40"/>
                  <a:gd name="T2" fmla="*/ 55 w 65"/>
                  <a:gd name="T3" fmla="*/ 7 h 40"/>
                  <a:gd name="T4" fmla="*/ 65 w 65"/>
                  <a:gd name="T5" fmla="*/ 3 h 40"/>
                  <a:gd name="T6" fmla="*/ 28 w 65"/>
                  <a:gd name="T7" fmla="*/ 17 h 40"/>
                  <a:gd name="T8" fmla="*/ 0 w 65"/>
                  <a:gd name="T9" fmla="*/ 31 h 40"/>
                  <a:gd name="T10" fmla="*/ 29 w 65"/>
                  <a:gd name="T11" fmla="*/ 34 h 40"/>
                  <a:gd name="T12" fmla="*/ 45 w 65"/>
                  <a:gd name="T13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40">
                    <a:moveTo>
                      <a:pt x="45" y="19"/>
                    </a:moveTo>
                    <a:cubicBezTo>
                      <a:pt x="48" y="14"/>
                      <a:pt x="51" y="10"/>
                      <a:pt x="55" y="7"/>
                    </a:cubicBezTo>
                    <a:cubicBezTo>
                      <a:pt x="59" y="5"/>
                      <a:pt x="62" y="4"/>
                      <a:pt x="65" y="3"/>
                    </a:cubicBezTo>
                    <a:cubicBezTo>
                      <a:pt x="65" y="3"/>
                      <a:pt x="51" y="0"/>
                      <a:pt x="28" y="17"/>
                    </a:cubicBezTo>
                    <a:cubicBezTo>
                      <a:pt x="14" y="27"/>
                      <a:pt x="4" y="30"/>
                      <a:pt x="0" y="31"/>
                    </a:cubicBezTo>
                    <a:cubicBezTo>
                      <a:pt x="4" y="34"/>
                      <a:pt x="15" y="40"/>
                      <a:pt x="29" y="34"/>
                    </a:cubicBezTo>
                    <a:cubicBezTo>
                      <a:pt x="36" y="31"/>
                      <a:pt x="41" y="25"/>
                      <a:pt x="4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57"/>
              <p:cNvSpPr>
                <a:spLocks/>
              </p:cNvSpPr>
              <p:nvPr/>
            </p:nvSpPr>
            <p:spPr bwMode="auto">
              <a:xfrm>
                <a:off x="6851650" y="4605338"/>
                <a:ext cx="227013" cy="944562"/>
              </a:xfrm>
              <a:custGeom>
                <a:avLst/>
                <a:gdLst>
                  <a:gd name="T0" fmla="*/ 20 w 60"/>
                  <a:gd name="T1" fmla="*/ 123 h 250"/>
                  <a:gd name="T2" fmla="*/ 38 w 60"/>
                  <a:gd name="T3" fmla="*/ 107 h 250"/>
                  <a:gd name="T4" fmla="*/ 60 w 60"/>
                  <a:gd name="T5" fmla="*/ 64 h 250"/>
                  <a:gd name="T6" fmla="*/ 57 w 60"/>
                  <a:gd name="T7" fmla="*/ 61 h 250"/>
                  <a:gd name="T8" fmla="*/ 28 w 60"/>
                  <a:gd name="T9" fmla="*/ 100 h 250"/>
                  <a:gd name="T10" fmla="*/ 19 w 60"/>
                  <a:gd name="T11" fmla="*/ 107 h 250"/>
                  <a:gd name="T12" fmla="*/ 29 w 60"/>
                  <a:gd name="T13" fmla="*/ 3 h 250"/>
                  <a:gd name="T14" fmla="*/ 21 w 60"/>
                  <a:gd name="T15" fmla="*/ 0 h 250"/>
                  <a:gd name="T16" fmla="*/ 0 w 60"/>
                  <a:gd name="T17" fmla="*/ 130 h 250"/>
                  <a:gd name="T18" fmla="*/ 24 w 60"/>
                  <a:gd name="T19" fmla="*/ 250 h 250"/>
                  <a:gd name="T20" fmla="*/ 57 w 60"/>
                  <a:gd name="T21" fmla="*/ 248 h 250"/>
                  <a:gd name="T22" fmla="*/ 21 w 60"/>
                  <a:gd name="T23" fmla="*/ 131 h 250"/>
                  <a:gd name="T24" fmla="*/ 20 w 60"/>
                  <a:gd name="T25" fmla="*/ 123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250">
                    <a:moveTo>
                      <a:pt x="20" y="123"/>
                    </a:moveTo>
                    <a:cubicBezTo>
                      <a:pt x="26" y="119"/>
                      <a:pt x="32" y="113"/>
                      <a:pt x="38" y="107"/>
                    </a:cubicBezTo>
                    <a:cubicBezTo>
                      <a:pt x="53" y="90"/>
                      <a:pt x="60" y="64"/>
                      <a:pt x="60" y="64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46" y="86"/>
                      <a:pt x="28" y="100"/>
                    </a:cubicBezTo>
                    <a:cubicBezTo>
                      <a:pt x="25" y="102"/>
                      <a:pt x="22" y="105"/>
                      <a:pt x="19" y="107"/>
                    </a:cubicBezTo>
                    <a:cubicBezTo>
                      <a:pt x="17" y="53"/>
                      <a:pt x="26" y="13"/>
                      <a:pt x="29" y="3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0" y="55"/>
                      <a:pt x="0" y="130"/>
                    </a:cubicBezTo>
                    <a:cubicBezTo>
                      <a:pt x="0" y="189"/>
                      <a:pt x="24" y="250"/>
                      <a:pt x="24" y="250"/>
                    </a:cubicBezTo>
                    <a:cubicBezTo>
                      <a:pt x="57" y="248"/>
                      <a:pt x="57" y="248"/>
                      <a:pt x="57" y="248"/>
                    </a:cubicBezTo>
                    <a:cubicBezTo>
                      <a:pt x="57" y="248"/>
                      <a:pt x="27" y="190"/>
                      <a:pt x="21" y="131"/>
                    </a:cubicBezTo>
                    <a:cubicBezTo>
                      <a:pt x="20" y="128"/>
                      <a:pt x="20" y="126"/>
                      <a:pt x="20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" name="文本框 3"/>
          <p:cNvSpPr txBox="1"/>
          <p:nvPr/>
        </p:nvSpPr>
        <p:spPr>
          <a:xfrm>
            <a:off x="3482811" y="1680264"/>
            <a:ext cx="42109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 &amp; A?</a:t>
            </a:r>
            <a:endParaRPr lang="zh-CN" altLang="en-US" sz="80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5021943"/>
            <a:ext cx="12192000" cy="18360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349828" y="5586760"/>
            <a:ext cx="802284" cy="80228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6480066" y="5586760"/>
            <a:ext cx="802284" cy="802284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457623" y="5797788"/>
            <a:ext cx="3358618" cy="366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Priti</a:t>
            </a:r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altLang="zh-CN" sz="1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Yalin</a:t>
            </a:r>
            <a:r>
              <a:rPr lang="en-US" altLang="zh-CN" sz="1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Zhi</a:t>
            </a:r>
            <a:endParaRPr lang="zh-CN" alt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99166" y="5759977"/>
            <a:ext cx="2198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F01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Team12</a:t>
            </a:r>
            <a:endParaRPr lang="zh-CN" altLang="en-US" sz="2400" dirty="0" smtClean="0">
              <a:solidFill>
                <a:srgbClr val="FFCF01"/>
              </a:solidFill>
              <a:latin typeface="Segoe UI Semibold" panose="020B07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646554" y="5732623"/>
            <a:ext cx="407389" cy="489019"/>
            <a:chOff x="10723563" y="3367088"/>
            <a:chExt cx="847725" cy="1017587"/>
          </a:xfrm>
          <a:solidFill>
            <a:srgbClr val="262626"/>
          </a:solidFill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10723563" y="3367088"/>
              <a:ext cx="847725" cy="968375"/>
            </a:xfrm>
            <a:custGeom>
              <a:avLst/>
              <a:gdLst>
                <a:gd name="T0" fmla="*/ 246 w 325"/>
                <a:gd name="T1" fmla="*/ 219 h 372"/>
                <a:gd name="T2" fmla="*/ 310 w 325"/>
                <a:gd name="T3" fmla="*/ 113 h 372"/>
                <a:gd name="T4" fmla="*/ 310 w 325"/>
                <a:gd name="T5" fmla="*/ 113 h 372"/>
                <a:gd name="T6" fmla="*/ 318 w 325"/>
                <a:gd name="T7" fmla="*/ 84 h 372"/>
                <a:gd name="T8" fmla="*/ 318 w 325"/>
                <a:gd name="T9" fmla="*/ 81 h 372"/>
                <a:gd name="T10" fmla="*/ 319 w 325"/>
                <a:gd name="T11" fmla="*/ 76 h 372"/>
                <a:gd name="T12" fmla="*/ 320 w 325"/>
                <a:gd name="T13" fmla="*/ 19 h 372"/>
                <a:gd name="T14" fmla="*/ 322 w 325"/>
                <a:gd name="T15" fmla="*/ 17 h 372"/>
                <a:gd name="T16" fmla="*/ 324 w 325"/>
                <a:gd name="T17" fmla="*/ 10 h 372"/>
                <a:gd name="T18" fmla="*/ 323 w 325"/>
                <a:gd name="T19" fmla="*/ 10 h 372"/>
                <a:gd name="T20" fmla="*/ 325 w 325"/>
                <a:gd name="T21" fmla="*/ 0 h 372"/>
                <a:gd name="T22" fmla="*/ 315 w 325"/>
                <a:gd name="T23" fmla="*/ 3 h 372"/>
                <a:gd name="T24" fmla="*/ 313 w 325"/>
                <a:gd name="T25" fmla="*/ 2 h 372"/>
                <a:gd name="T26" fmla="*/ 308 w 325"/>
                <a:gd name="T27" fmla="*/ 6 h 372"/>
                <a:gd name="T28" fmla="*/ 307 w 325"/>
                <a:gd name="T29" fmla="*/ 7 h 372"/>
                <a:gd name="T30" fmla="*/ 225 w 325"/>
                <a:gd name="T31" fmla="*/ 36 h 372"/>
                <a:gd name="T32" fmla="*/ 225 w 325"/>
                <a:gd name="T33" fmla="*/ 36 h 372"/>
                <a:gd name="T34" fmla="*/ 135 w 325"/>
                <a:gd name="T35" fmla="*/ 134 h 372"/>
                <a:gd name="T36" fmla="*/ 0 w 325"/>
                <a:gd name="T37" fmla="*/ 222 h 372"/>
                <a:gd name="T38" fmla="*/ 186 w 325"/>
                <a:gd name="T39" fmla="*/ 372 h 372"/>
                <a:gd name="T40" fmla="*/ 246 w 325"/>
                <a:gd name="T41" fmla="*/ 219 h 372"/>
                <a:gd name="T42" fmla="*/ 238 w 325"/>
                <a:gd name="T43" fmla="*/ 162 h 372"/>
                <a:gd name="T44" fmla="*/ 199 w 325"/>
                <a:gd name="T45" fmla="*/ 168 h 372"/>
                <a:gd name="T46" fmla="*/ 187 w 325"/>
                <a:gd name="T47" fmla="*/ 125 h 372"/>
                <a:gd name="T48" fmla="*/ 191 w 325"/>
                <a:gd name="T49" fmla="*/ 120 h 372"/>
                <a:gd name="T50" fmla="*/ 230 w 325"/>
                <a:gd name="T51" fmla="*/ 114 h 372"/>
                <a:gd name="T52" fmla="*/ 242 w 325"/>
                <a:gd name="T53" fmla="*/ 157 h 372"/>
                <a:gd name="T54" fmla="*/ 238 w 325"/>
                <a:gd name="T55" fmla="*/ 16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5" h="372">
                  <a:moveTo>
                    <a:pt x="246" y="219"/>
                  </a:moveTo>
                  <a:cubicBezTo>
                    <a:pt x="280" y="181"/>
                    <a:pt x="299" y="144"/>
                    <a:pt x="310" y="113"/>
                  </a:cubicBezTo>
                  <a:cubicBezTo>
                    <a:pt x="310" y="113"/>
                    <a:pt x="310" y="113"/>
                    <a:pt x="310" y="113"/>
                  </a:cubicBezTo>
                  <a:cubicBezTo>
                    <a:pt x="310" y="113"/>
                    <a:pt x="314" y="102"/>
                    <a:pt x="318" y="84"/>
                  </a:cubicBezTo>
                  <a:cubicBezTo>
                    <a:pt x="318" y="83"/>
                    <a:pt x="318" y="82"/>
                    <a:pt x="318" y="81"/>
                  </a:cubicBezTo>
                  <a:cubicBezTo>
                    <a:pt x="319" y="79"/>
                    <a:pt x="319" y="78"/>
                    <a:pt x="319" y="76"/>
                  </a:cubicBezTo>
                  <a:cubicBezTo>
                    <a:pt x="323" y="51"/>
                    <a:pt x="322" y="30"/>
                    <a:pt x="320" y="19"/>
                  </a:cubicBezTo>
                  <a:cubicBezTo>
                    <a:pt x="321" y="18"/>
                    <a:pt x="321" y="17"/>
                    <a:pt x="322" y="17"/>
                  </a:cubicBezTo>
                  <a:cubicBezTo>
                    <a:pt x="324" y="14"/>
                    <a:pt x="325" y="11"/>
                    <a:pt x="324" y="10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13" y="2"/>
                    <a:pt x="313" y="2"/>
                    <a:pt x="313" y="2"/>
                  </a:cubicBezTo>
                  <a:cubicBezTo>
                    <a:pt x="312" y="2"/>
                    <a:pt x="310" y="3"/>
                    <a:pt x="308" y="6"/>
                  </a:cubicBezTo>
                  <a:cubicBezTo>
                    <a:pt x="307" y="6"/>
                    <a:pt x="307" y="7"/>
                    <a:pt x="307" y="7"/>
                  </a:cubicBezTo>
                  <a:cubicBezTo>
                    <a:pt x="307" y="7"/>
                    <a:pt x="269" y="9"/>
                    <a:pt x="225" y="36"/>
                  </a:cubicBezTo>
                  <a:cubicBezTo>
                    <a:pt x="225" y="36"/>
                    <a:pt x="225" y="36"/>
                    <a:pt x="225" y="36"/>
                  </a:cubicBezTo>
                  <a:cubicBezTo>
                    <a:pt x="164" y="74"/>
                    <a:pt x="135" y="134"/>
                    <a:pt x="135" y="134"/>
                  </a:cubicBezTo>
                  <a:cubicBezTo>
                    <a:pt x="24" y="119"/>
                    <a:pt x="0" y="222"/>
                    <a:pt x="0" y="222"/>
                  </a:cubicBezTo>
                  <a:cubicBezTo>
                    <a:pt x="215" y="209"/>
                    <a:pt x="186" y="372"/>
                    <a:pt x="186" y="372"/>
                  </a:cubicBezTo>
                  <a:cubicBezTo>
                    <a:pt x="281" y="331"/>
                    <a:pt x="246" y="219"/>
                    <a:pt x="246" y="219"/>
                  </a:cubicBezTo>
                  <a:close/>
                  <a:moveTo>
                    <a:pt x="238" y="162"/>
                  </a:moveTo>
                  <a:cubicBezTo>
                    <a:pt x="229" y="173"/>
                    <a:pt x="212" y="176"/>
                    <a:pt x="199" y="168"/>
                  </a:cubicBezTo>
                  <a:cubicBezTo>
                    <a:pt x="184" y="159"/>
                    <a:pt x="178" y="140"/>
                    <a:pt x="187" y="125"/>
                  </a:cubicBezTo>
                  <a:cubicBezTo>
                    <a:pt x="188" y="123"/>
                    <a:pt x="189" y="122"/>
                    <a:pt x="191" y="120"/>
                  </a:cubicBezTo>
                  <a:cubicBezTo>
                    <a:pt x="200" y="109"/>
                    <a:pt x="217" y="107"/>
                    <a:pt x="230" y="114"/>
                  </a:cubicBezTo>
                  <a:cubicBezTo>
                    <a:pt x="245" y="123"/>
                    <a:pt x="251" y="142"/>
                    <a:pt x="242" y="157"/>
                  </a:cubicBezTo>
                  <a:cubicBezTo>
                    <a:pt x="241" y="159"/>
                    <a:pt x="240" y="161"/>
                    <a:pt x="238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10945813" y="4137025"/>
              <a:ext cx="187325" cy="231775"/>
            </a:xfrm>
            <a:custGeom>
              <a:avLst/>
              <a:gdLst>
                <a:gd name="T0" fmla="*/ 0 w 72"/>
                <a:gd name="T1" fmla="*/ 89 h 89"/>
                <a:gd name="T2" fmla="*/ 72 w 72"/>
                <a:gd name="T3" fmla="*/ 0 h 89"/>
                <a:gd name="T4" fmla="*/ 0 w 72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89">
                  <a:moveTo>
                    <a:pt x="0" y="89"/>
                  </a:moveTo>
                  <a:cubicBezTo>
                    <a:pt x="53" y="70"/>
                    <a:pt x="72" y="0"/>
                    <a:pt x="72" y="0"/>
                  </a:cubicBezTo>
                  <a:cubicBezTo>
                    <a:pt x="16" y="25"/>
                    <a:pt x="0" y="8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10796588" y="4070350"/>
              <a:ext cx="250825" cy="314325"/>
            </a:xfrm>
            <a:custGeom>
              <a:avLst/>
              <a:gdLst>
                <a:gd name="T0" fmla="*/ 0 w 96"/>
                <a:gd name="T1" fmla="*/ 121 h 121"/>
                <a:gd name="T2" fmla="*/ 96 w 96"/>
                <a:gd name="T3" fmla="*/ 0 h 121"/>
                <a:gd name="T4" fmla="*/ 0 w 96"/>
                <a:gd name="T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21">
                  <a:moveTo>
                    <a:pt x="0" y="121"/>
                  </a:moveTo>
                  <a:cubicBezTo>
                    <a:pt x="71" y="95"/>
                    <a:pt x="96" y="0"/>
                    <a:pt x="96" y="0"/>
                  </a:cubicBezTo>
                  <a:cubicBezTo>
                    <a:pt x="21" y="34"/>
                    <a:pt x="0" y="121"/>
                    <a:pt x="0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10771188" y="4002088"/>
              <a:ext cx="190500" cy="231775"/>
            </a:xfrm>
            <a:custGeom>
              <a:avLst/>
              <a:gdLst>
                <a:gd name="T0" fmla="*/ 0 w 73"/>
                <a:gd name="T1" fmla="*/ 89 h 89"/>
                <a:gd name="T2" fmla="*/ 73 w 73"/>
                <a:gd name="T3" fmla="*/ 0 h 89"/>
                <a:gd name="T4" fmla="*/ 0 w 7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89">
                  <a:moveTo>
                    <a:pt x="0" y="89"/>
                  </a:moveTo>
                  <a:cubicBezTo>
                    <a:pt x="53" y="70"/>
                    <a:pt x="73" y="0"/>
                    <a:pt x="73" y="0"/>
                  </a:cubicBezTo>
                  <a:cubicBezTo>
                    <a:pt x="16" y="25"/>
                    <a:pt x="0" y="89"/>
                    <a:pt x="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Freeform 17"/>
          <p:cNvSpPr>
            <a:spLocks/>
          </p:cNvSpPr>
          <p:nvPr/>
        </p:nvSpPr>
        <p:spPr bwMode="auto">
          <a:xfrm>
            <a:off x="1505950" y="5727456"/>
            <a:ext cx="483315" cy="462942"/>
          </a:xfrm>
          <a:custGeom>
            <a:avLst/>
            <a:gdLst>
              <a:gd name="T0" fmla="*/ 533 w 688"/>
              <a:gd name="T1" fmla="*/ 425 h 659"/>
              <a:gd name="T2" fmla="*/ 688 w 688"/>
              <a:gd name="T3" fmla="*/ 248 h 659"/>
              <a:gd name="T4" fmla="*/ 461 w 688"/>
              <a:gd name="T5" fmla="*/ 203 h 659"/>
              <a:gd name="T6" fmla="*/ 346 w 688"/>
              <a:gd name="T7" fmla="*/ 0 h 659"/>
              <a:gd name="T8" fmla="*/ 227 w 688"/>
              <a:gd name="T9" fmla="*/ 203 h 659"/>
              <a:gd name="T10" fmla="*/ 0 w 688"/>
              <a:gd name="T11" fmla="*/ 248 h 659"/>
              <a:gd name="T12" fmla="*/ 155 w 688"/>
              <a:gd name="T13" fmla="*/ 425 h 659"/>
              <a:gd name="T14" fmla="*/ 155 w 688"/>
              <a:gd name="T15" fmla="*/ 422 h 659"/>
              <a:gd name="T16" fmla="*/ 158 w 688"/>
              <a:gd name="T17" fmla="*/ 425 h 659"/>
              <a:gd name="T18" fmla="*/ 155 w 688"/>
              <a:gd name="T19" fmla="*/ 425 h 659"/>
              <a:gd name="T20" fmla="*/ 134 w 688"/>
              <a:gd name="T21" fmla="*/ 659 h 659"/>
              <a:gd name="T22" fmla="*/ 344 w 688"/>
              <a:gd name="T23" fmla="*/ 561 h 659"/>
              <a:gd name="T24" fmla="*/ 554 w 688"/>
              <a:gd name="T25" fmla="*/ 659 h 659"/>
              <a:gd name="T26" fmla="*/ 533 w 688"/>
              <a:gd name="T27" fmla="*/ 425 h 659"/>
              <a:gd name="T28" fmla="*/ 533 w 688"/>
              <a:gd name="T29" fmla="*/ 425 h 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88" h="659">
                <a:moveTo>
                  <a:pt x="533" y="425"/>
                </a:moveTo>
                <a:lnTo>
                  <a:pt x="688" y="248"/>
                </a:lnTo>
                <a:lnTo>
                  <a:pt x="461" y="203"/>
                </a:lnTo>
                <a:lnTo>
                  <a:pt x="346" y="0"/>
                </a:lnTo>
                <a:lnTo>
                  <a:pt x="227" y="203"/>
                </a:lnTo>
                <a:lnTo>
                  <a:pt x="0" y="248"/>
                </a:lnTo>
                <a:lnTo>
                  <a:pt x="155" y="425"/>
                </a:lnTo>
                <a:lnTo>
                  <a:pt x="155" y="422"/>
                </a:lnTo>
                <a:lnTo>
                  <a:pt x="158" y="425"/>
                </a:lnTo>
                <a:lnTo>
                  <a:pt x="155" y="425"/>
                </a:lnTo>
                <a:lnTo>
                  <a:pt x="134" y="659"/>
                </a:lnTo>
                <a:lnTo>
                  <a:pt x="344" y="561"/>
                </a:lnTo>
                <a:lnTo>
                  <a:pt x="554" y="659"/>
                </a:lnTo>
                <a:lnTo>
                  <a:pt x="533" y="425"/>
                </a:lnTo>
                <a:lnTo>
                  <a:pt x="533" y="425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2545863" y="304342"/>
            <a:ext cx="6737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zh-CN" altLang="en-US" sz="80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2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585721" y="25241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743201" y="5141445"/>
            <a:ext cx="4648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2" y="1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44021" y="4591049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0 1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54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324998"/>
            <a:ext cx="12192000" cy="535306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21"/>
          <p:cNvSpPr>
            <a:spLocks noEditPoints="1"/>
          </p:cNvSpPr>
          <p:nvPr/>
        </p:nvSpPr>
        <p:spPr bwMode="auto">
          <a:xfrm rot="10800000">
            <a:off x="463465" y="6444343"/>
            <a:ext cx="321452" cy="32075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24 h 192"/>
              <a:gd name="T12" fmla="*/ 168 w 192"/>
              <a:gd name="T13" fmla="*/ 96 h 192"/>
              <a:gd name="T14" fmla="*/ 96 w 192"/>
              <a:gd name="T15" fmla="*/ 168 h 192"/>
              <a:gd name="T16" fmla="*/ 24 w 192"/>
              <a:gd name="T17" fmla="*/ 96 h 192"/>
              <a:gd name="T18" fmla="*/ 96 w 192"/>
              <a:gd name="T19" fmla="*/ 24 h 192"/>
              <a:gd name="T20" fmla="*/ 140 w 192"/>
              <a:gd name="T21" fmla="*/ 88 h 192"/>
              <a:gd name="T22" fmla="*/ 144 w 192"/>
              <a:gd name="T23" fmla="*/ 96 h 192"/>
              <a:gd name="T24" fmla="*/ 140 w 192"/>
              <a:gd name="T25" fmla="*/ 104 h 192"/>
              <a:gd name="T26" fmla="*/ 116 w 192"/>
              <a:gd name="T27" fmla="*/ 128 h 192"/>
              <a:gd name="T28" fmla="*/ 103 w 192"/>
              <a:gd name="T29" fmla="*/ 131 h 192"/>
              <a:gd name="T30" fmla="*/ 96 w 192"/>
              <a:gd name="T31" fmla="*/ 120 h 192"/>
              <a:gd name="T32" fmla="*/ 96 w 192"/>
              <a:gd name="T33" fmla="*/ 108 h 192"/>
              <a:gd name="T34" fmla="*/ 60 w 192"/>
              <a:gd name="T35" fmla="*/ 108 h 192"/>
              <a:gd name="T36" fmla="*/ 48 w 192"/>
              <a:gd name="T37" fmla="*/ 96 h 192"/>
              <a:gd name="T38" fmla="*/ 60 w 192"/>
              <a:gd name="T39" fmla="*/ 84 h 192"/>
              <a:gd name="T40" fmla="*/ 96 w 192"/>
              <a:gd name="T41" fmla="*/ 84 h 192"/>
              <a:gd name="T42" fmla="*/ 96 w 192"/>
              <a:gd name="T43" fmla="*/ 72 h 192"/>
              <a:gd name="T44" fmla="*/ 103 w 192"/>
              <a:gd name="T45" fmla="*/ 61 h 192"/>
              <a:gd name="T46" fmla="*/ 116 w 192"/>
              <a:gd name="T47" fmla="*/ 64 h 192"/>
              <a:gd name="T48" fmla="*/ 140 w 192"/>
              <a:gd name="T49" fmla="*/ 8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24"/>
                </a:moveTo>
                <a:cubicBezTo>
                  <a:pt x="136" y="24"/>
                  <a:pt x="168" y="56"/>
                  <a:pt x="168" y="96"/>
                </a:cubicBez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lose/>
                <a:moveTo>
                  <a:pt x="140" y="88"/>
                </a:moveTo>
                <a:cubicBezTo>
                  <a:pt x="143" y="90"/>
                  <a:pt x="144" y="93"/>
                  <a:pt x="144" y="96"/>
                </a:cubicBezTo>
                <a:cubicBezTo>
                  <a:pt x="144" y="99"/>
                  <a:pt x="143" y="102"/>
                  <a:pt x="140" y="104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3" y="132"/>
                  <a:pt x="108" y="133"/>
                  <a:pt x="103" y="131"/>
                </a:cubicBezTo>
                <a:cubicBezTo>
                  <a:pt x="99" y="129"/>
                  <a:pt x="96" y="125"/>
                  <a:pt x="96" y="120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3" y="108"/>
                  <a:pt x="48" y="103"/>
                  <a:pt x="48" y="96"/>
                </a:cubicBezTo>
                <a:cubicBezTo>
                  <a:pt x="48" y="89"/>
                  <a:pt x="53" y="84"/>
                  <a:pt x="60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67"/>
                  <a:pt x="99" y="63"/>
                  <a:pt x="103" y="61"/>
                </a:cubicBezTo>
                <a:cubicBezTo>
                  <a:pt x="108" y="59"/>
                  <a:pt x="113" y="60"/>
                  <a:pt x="116" y="64"/>
                </a:cubicBezTo>
                <a:lnTo>
                  <a:pt x="140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21"/>
          <p:cNvSpPr>
            <a:spLocks noEditPoints="1"/>
          </p:cNvSpPr>
          <p:nvPr/>
        </p:nvSpPr>
        <p:spPr bwMode="auto">
          <a:xfrm>
            <a:off x="11421749" y="6444343"/>
            <a:ext cx="321452" cy="320755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24 h 192"/>
              <a:gd name="T12" fmla="*/ 168 w 192"/>
              <a:gd name="T13" fmla="*/ 96 h 192"/>
              <a:gd name="T14" fmla="*/ 96 w 192"/>
              <a:gd name="T15" fmla="*/ 168 h 192"/>
              <a:gd name="T16" fmla="*/ 24 w 192"/>
              <a:gd name="T17" fmla="*/ 96 h 192"/>
              <a:gd name="T18" fmla="*/ 96 w 192"/>
              <a:gd name="T19" fmla="*/ 24 h 192"/>
              <a:gd name="T20" fmla="*/ 140 w 192"/>
              <a:gd name="T21" fmla="*/ 88 h 192"/>
              <a:gd name="T22" fmla="*/ 144 w 192"/>
              <a:gd name="T23" fmla="*/ 96 h 192"/>
              <a:gd name="T24" fmla="*/ 140 w 192"/>
              <a:gd name="T25" fmla="*/ 104 h 192"/>
              <a:gd name="T26" fmla="*/ 116 w 192"/>
              <a:gd name="T27" fmla="*/ 128 h 192"/>
              <a:gd name="T28" fmla="*/ 103 w 192"/>
              <a:gd name="T29" fmla="*/ 131 h 192"/>
              <a:gd name="T30" fmla="*/ 96 w 192"/>
              <a:gd name="T31" fmla="*/ 120 h 192"/>
              <a:gd name="T32" fmla="*/ 96 w 192"/>
              <a:gd name="T33" fmla="*/ 108 h 192"/>
              <a:gd name="T34" fmla="*/ 60 w 192"/>
              <a:gd name="T35" fmla="*/ 108 h 192"/>
              <a:gd name="T36" fmla="*/ 48 w 192"/>
              <a:gd name="T37" fmla="*/ 96 h 192"/>
              <a:gd name="T38" fmla="*/ 60 w 192"/>
              <a:gd name="T39" fmla="*/ 84 h 192"/>
              <a:gd name="T40" fmla="*/ 96 w 192"/>
              <a:gd name="T41" fmla="*/ 84 h 192"/>
              <a:gd name="T42" fmla="*/ 96 w 192"/>
              <a:gd name="T43" fmla="*/ 72 h 192"/>
              <a:gd name="T44" fmla="*/ 103 w 192"/>
              <a:gd name="T45" fmla="*/ 61 h 192"/>
              <a:gd name="T46" fmla="*/ 116 w 192"/>
              <a:gd name="T47" fmla="*/ 64 h 192"/>
              <a:gd name="T48" fmla="*/ 140 w 192"/>
              <a:gd name="T49" fmla="*/ 8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24"/>
                </a:moveTo>
                <a:cubicBezTo>
                  <a:pt x="136" y="24"/>
                  <a:pt x="168" y="56"/>
                  <a:pt x="168" y="96"/>
                </a:cubicBez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lose/>
                <a:moveTo>
                  <a:pt x="140" y="88"/>
                </a:moveTo>
                <a:cubicBezTo>
                  <a:pt x="143" y="90"/>
                  <a:pt x="144" y="93"/>
                  <a:pt x="144" y="96"/>
                </a:cubicBezTo>
                <a:cubicBezTo>
                  <a:pt x="144" y="99"/>
                  <a:pt x="143" y="102"/>
                  <a:pt x="140" y="104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3" y="132"/>
                  <a:pt x="108" y="133"/>
                  <a:pt x="103" y="131"/>
                </a:cubicBezTo>
                <a:cubicBezTo>
                  <a:pt x="99" y="129"/>
                  <a:pt x="96" y="125"/>
                  <a:pt x="96" y="120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3" y="108"/>
                  <a:pt x="48" y="103"/>
                  <a:pt x="48" y="96"/>
                </a:cubicBezTo>
                <a:cubicBezTo>
                  <a:pt x="48" y="89"/>
                  <a:pt x="53" y="84"/>
                  <a:pt x="60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67"/>
                  <a:pt x="99" y="63"/>
                  <a:pt x="103" y="61"/>
                </a:cubicBezTo>
                <a:cubicBezTo>
                  <a:pt x="108" y="59"/>
                  <a:pt x="113" y="60"/>
                  <a:pt x="116" y="64"/>
                </a:cubicBezTo>
                <a:lnTo>
                  <a:pt x="140" y="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97651" y="227763"/>
            <a:ext cx="539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Functions of Whole System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910934" y="1428092"/>
            <a:ext cx="4528458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7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592940" y="1726602"/>
            <a:ext cx="2307771" cy="1767342"/>
          </a:xfrm>
          <a:prstGeom prst="roundRect">
            <a:avLst>
              <a:gd name="adj" fmla="val 13382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291288" y="1726602"/>
            <a:ext cx="2307771" cy="1767342"/>
          </a:xfrm>
          <a:prstGeom prst="roundRect">
            <a:avLst>
              <a:gd name="adj" fmla="val 13382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291288" y="3792229"/>
            <a:ext cx="2307771" cy="1767342"/>
          </a:xfrm>
          <a:prstGeom prst="roundRect">
            <a:avLst>
              <a:gd name="adj" fmla="val 13382"/>
            </a:avLst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3592940" y="3792229"/>
            <a:ext cx="2307771" cy="1767342"/>
          </a:xfrm>
          <a:prstGeom prst="roundRect">
            <a:avLst>
              <a:gd name="adj" fmla="val 13382"/>
            </a:avLst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254171" y="2823606"/>
            <a:ext cx="1683657" cy="168365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771584" y="3330967"/>
            <a:ext cx="648830" cy="606920"/>
            <a:chOff x="406401" y="500063"/>
            <a:chExt cx="663575" cy="620712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819151" y="528638"/>
              <a:ext cx="163513" cy="222250"/>
            </a:xfrm>
            <a:custGeom>
              <a:avLst/>
              <a:gdLst>
                <a:gd name="T0" fmla="*/ 73 w 123"/>
                <a:gd name="T1" fmla="*/ 2 h 166"/>
                <a:gd name="T2" fmla="*/ 4 w 123"/>
                <a:gd name="T3" fmla="*/ 29 h 166"/>
                <a:gd name="T4" fmla="*/ 1 w 123"/>
                <a:gd name="T5" fmla="*/ 35 h 166"/>
                <a:gd name="T6" fmla="*/ 34 w 123"/>
                <a:gd name="T7" fmla="*/ 161 h 166"/>
                <a:gd name="T8" fmla="*/ 40 w 123"/>
                <a:gd name="T9" fmla="*/ 165 h 166"/>
                <a:gd name="T10" fmla="*/ 115 w 123"/>
                <a:gd name="T11" fmla="*/ 149 h 166"/>
                <a:gd name="T12" fmla="*/ 120 w 123"/>
                <a:gd name="T13" fmla="*/ 137 h 166"/>
                <a:gd name="T14" fmla="*/ 93 w 123"/>
                <a:gd name="T15" fmla="*/ 75 h 166"/>
                <a:gd name="T16" fmla="*/ 84 w 123"/>
                <a:gd name="T17" fmla="*/ 10 h 166"/>
                <a:gd name="T18" fmla="*/ 73 w 123"/>
                <a:gd name="T19" fmla="*/ 2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3" h="166">
                  <a:moveTo>
                    <a:pt x="73" y="2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1" y="30"/>
                    <a:pt x="0" y="33"/>
                    <a:pt x="1" y="35"/>
                  </a:cubicBezTo>
                  <a:cubicBezTo>
                    <a:pt x="7" y="56"/>
                    <a:pt x="29" y="140"/>
                    <a:pt x="34" y="161"/>
                  </a:cubicBezTo>
                  <a:cubicBezTo>
                    <a:pt x="35" y="164"/>
                    <a:pt x="37" y="166"/>
                    <a:pt x="40" y="165"/>
                  </a:cubicBezTo>
                  <a:cubicBezTo>
                    <a:pt x="115" y="149"/>
                    <a:pt x="115" y="149"/>
                    <a:pt x="115" y="149"/>
                  </a:cubicBezTo>
                  <a:cubicBezTo>
                    <a:pt x="121" y="148"/>
                    <a:pt x="123" y="142"/>
                    <a:pt x="120" y="137"/>
                  </a:cubicBezTo>
                  <a:cubicBezTo>
                    <a:pt x="108" y="119"/>
                    <a:pt x="99" y="97"/>
                    <a:pt x="93" y="75"/>
                  </a:cubicBezTo>
                  <a:cubicBezTo>
                    <a:pt x="85" y="50"/>
                    <a:pt x="84" y="24"/>
                    <a:pt x="84" y="10"/>
                  </a:cubicBezTo>
                  <a:cubicBezTo>
                    <a:pt x="85" y="4"/>
                    <a:pt x="79" y="0"/>
                    <a:pt x="7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963613" y="500063"/>
              <a:ext cx="106363" cy="228600"/>
            </a:xfrm>
            <a:custGeom>
              <a:avLst/>
              <a:gdLst>
                <a:gd name="T0" fmla="*/ 33 w 79"/>
                <a:gd name="T1" fmla="*/ 7 h 171"/>
                <a:gd name="T2" fmla="*/ 14 w 79"/>
                <a:gd name="T3" fmla="*/ 6 h 171"/>
                <a:gd name="T4" fmla="*/ 11 w 79"/>
                <a:gd name="T5" fmla="*/ 90 h 171"/>
                <a:gd name="T6" fmla="*/ 34 w 79"/>
                <a:gd name="T7" fmla="*/ 141 h 171"/>
                <a:gd name="T8" fmla="*/ 73 w 79"/>
                <a:gd name="T9" fmla="*/ 148 h 171"/>
                <a:gd name="T10" fmla="*/ 70 w 79"/>
                <a:gd name="T11" fmla="*/ 73 h 171"/>
                <a:gd name="T12" fmla="*/ 33 w 79"/>
                <a:gd name="T13" fmla="*/ 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71">
                  <a:moveTo>
                    <a:pt x="33" y="7"/>
                  </a:moveTo>
                  <a:cubicBezTo>
                    <a:pt x="28" y="3"/>
                    <a:pt x="20" y="0"/>
                    <a:pt x="14" y="6"/>
                  </a:cubicBezTo>
                  <a:cubicBezTo>
                    <a:pt x="2" y="16"/>
                    <a:pt x="0" y="51"/>
                    <a:pt x="11" y="90"/>
                  </a:cubicBezTo>
                  <a:cubicBezTo>
                    <a:pt x="16" y="108"/>
                    <a:pt x="23" y="126"/>
                    <a:pt x="34" y="141"/>
                  </a:cubicBezTo>
                  <a:cubicBezTo>
                    <a:pt x="43" y="154"/>
                    <a:pt x="64" y="171"/>
                    <a:pt x="73" y="148"/>
                  </a:cubicBezTo>
                  <a:cubicBezTo>
                    <a:pt x="79" y="132"/>
                    <a:pt x="78" y="104"/>
                    <a:pt x="70" y="73"/>
                  </a:cubicBezTo>
                  <a:cubicBezTo>
                    <a:pt x="61" y="42"/>
                    <a:pt x="47" y="17"/>
                    <a:pt x="33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406401" y="665163"/>
              <a:ext cx="198438" cy="171450"/>
            </a:xfrm>
            <a:custGeom>
              <a:avLst/>
              <a:gdLst>
                <a:gd name="T0" fmla="*/ 37 w 149"/>
                <a:gd name="T1" fmla="*/ 125 h 128"/>
                <a:gd name="T2" fmla="*/ 145 w 149"/>
                <a:gd name="T3" fmla="*/ 103 h 128"/>
                <a:gd name="T4" fmla="*/ 148 w 149"/>
                <a:gd name="T5" fmla="*/ 98 h 128"/>
                <a:gd name="T6" fmla="*/ 124 w 149"/>
                <a:gd name="T7" fmla="*/ 4 h 128"/>
                <a:gd name="T8" fmla="*/ 118 w 149"/>
                <a:gd name="T9" fmla="*/ 1 h 128"/>
                <a:gd name="T10" fmla="*/ 13 w 149"/>
                <a:gd name="T11" fmla="*/ 41 h 128"/>
                <a:gd name="T12" fmla="*/ 6 w 149"/>
                <a:gd name="T13" fmla="*/ 88 h 128"/>
                <a:gd name="T14" fmla="*/ 37 w 149"/>
                <a:gd name="T15" fmla="*/ 125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28">
                  <a:moveTo>
                    <a:pt x="37" y="125"/>
                  </a:moveTo>
                  <a:cubicBezTo>
                    <a:pt x="145" y="103"/>
                    <a:pt x="145" y="103"/>
                    <a:pt x="145" y="103"/>
                  </a:cubicBezTo>
                  <a:cubicBezTo>
                    <a:pt x="148" y="102"/>
                    <a:pt x="149" y="100"/>
                    <a:pt x="148" y="98"/>
                  </a:cubicBezTo>
                  <a:cubicBezTo>
                    <a:pt x="144" y="81"/>
                    <a:pt x="129" y="21"/>
                    <a:pt x="124" y="4"/>
                  </a:cubicBezTo>
                  <a:cubicBezTo>
                    <a:pt x="124" y="2"/>
                    <a:pt x="121" y="0"/>
                    <a:pt x="118" y="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3" y="44"/>
                    <a:pt x="0" y="65"/>
                    <a:pt x="6" y="88"/>
                  </a:cubicBezTo>
                  <a:cubicBezTo>
                    <a:pt x="12" y="112"/>
                    <a:pt x="27" y="128"/>
                    <a:pt x="37" y="1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515938" y="568325"/>
              <a:ext cx="427038" cy="552450"/>
            </a:xfrm>
            <a:custGeom>
              <a:avLst/>
              <a:gdLst>
                <a:gd name="T0" fmla="*/ 282 w 319"/>
                <a:gd name="T1" fmla="*/ 404 h 413"/>
                <a:gd name="T2" fmla="*/ 311 w 319"/>
                <a:gd name="T3" fmla="*/ 404 h 413"/>
                <a:gd name="T4" fmla="*/ 311 w 319"/>
                <a:gd name="T5" fmla="*/ 375 h 413"/>
                <a:gd name="T6" fmla="*/ 189 w 319"/>
                <a:gd name="T7" fmla="*/ 254 h 413"/>
                <a:gd name="T8" fmla="*/ 177 w 319"/>
                <a:gd name="T9" fmla="*/ 225 h 413"/>
                <a:gd name="T10" fmla="*/ 177 w 319"/>
                <a:gd name="T11" fmla="*/ 185 h 413"/>
                <a:gd name="T12" fmla="*/ 187 w 319"/>
                <a:gd name="T13" fmla="*/ 173 h 413"/>
                <a:gd name="T14" fmla="*/ 210 w 319"/>
                <a:gd name="T15" fmla="*/ 169 h 413"/>
                <a:gd name="T16" fmla="*/ 229 w 319"/>
                <a:gd name="T17" fmla="*/ 139 h 413"/>
                <a:gd name="T18" fmla="*/ 198 w 319"/>
                <a:gd name="T19" fmla="*/ 20 h 413"/>
                <a:gd name="T20" fmla="*/ 195 w 319"/>
                <a:gd name="T21" fmla="*/ 13 h 413"/>
                <a:gd name="T22" fmla="*/ 166 w 319"/>
                <a:gd name="T23" fmla="*/ 4 h 413"/>
                <a:gd name="T24" fmla="*/ 78 w 319"/>
                <a:gd name="T25" fmla="*/ 39 h 413"/>
                <a:gd name="T26" fmla="*/ 64 w 319"/>
                <a:gd name="T27" fmla="*/ 67 h 413"/>
                <a:gd name="T28" fmla="*/ 89 w 319"/>
                <a:gd name="T29" fmla="*/ 167 h 413"/>
                <a:gd name="T30" fmla="*/ 113 w 319"/>
                <a:gd name="T31" fmla="*/ 186 h 413"/>
                <a:gd name="T32" fmla="*/ 127 w 319"/>
                <a:gd name="T33" fmla="*/ 184 h 413"/>
                <a:gd name="T34" fmla="*/ 141 w 319"/>
                <a:gd name="T35" fmla="*/ 196 h 413"/>
                <a:gd name="T36" fmla="*/ 141 w 319"/>
                <a:gd name="T37" fmla="*/ 226 h 413"/>
                <a:gd name="T38" fmla="*/ 129 w 319"/>
                <a:gd name="T39" fmla="*/ 255 h 413"/>
                <a:gd name="T40" fmla="*/ 8 w 319"/>
                <a:gd name="T41" fmla="*/ 376 h 413"/>
                <a:gd name="T42" fmla="*/ 8 w 319"/>
                <a:gd name="T43" fmla="*/ 405 h 413"/>
                <a:gd name="T44" fmla="*/ 37 w 319"/>
                <a:gd name="T45" fmla="*/ 405 h 413"/>
                <a:gd name="T46" fmla="*/ 121 w 319"/>
                <a:gd name="T47" fmla="*/ 321 h 413"/>
                <a:gd name="T48" fmla="*/ 141 w 319"/>
                <a:gd name="T49" fmla="*/ 329 h 413"/>
                <a:gd name="T50" fmla="*/ 141 w 319"/>
                <a:gd name="T51" fmla="*/ 389 h 413"/>
                <a:gd name="T52" fmla="*/ 142 w 319"/>
                <a:gd name="T53" fmla="*/ 394 h 413"/>
                <a:gd name="T54" fmla="*/ 177 w 319"/>
                <a:gd name="T55" fmla="*/ 394 h 413"/>
                <a:gd name="T56" fmla="*/ 178 w 319"/>
                <a:gd name="T57" fmla="*/ 389 h 413"/>
                <a:gd name="T58" fmla="*/ 178 w 319"/>
                <a:gd name="T59" fmla="*/ 329 h 413"/>
                <a:gd name="T60" fmla="*/ 199 w 319"/>
                <a:gd name="T61" fmla="*/ 321 h 413"/>
                <a:gd name="T62" fmla="*/ 282 w 319"/>
                <a:gd name="T63" fmla="*/ 4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9" h="413">
                  <a:moveTo>
                    <a:pt x="282" y="404"/>
                  </a:moveTo>
                  <a:cubicBezTo>
                    <a:pt x="289" y="411"/>
                    <a:pt x="303" y="411"/>
                    <a:pt x="311" y="404"/>
                  </a:cubicBezTo>
                  <a:cubicBezTo>
                    <a:pt x="319" y="396"/>
                    <a:pt x="319" y="383"/>
                    <a:pt x="311" y="375"/>
                  </a:cubicBezTo>
                  <a:cubicBezTo>
                    <a:pt x="189" y="254"/>
                    <a:pt x="189" y="254"/>
                    <a:pt x="189" y="254"/>
                  </a:cubicBezTo>
                  <a:cubicBezTo>
                    <a:pt x="181" y="246"/>
                    <a:pt x="177" y="236"/>
                    <a:pt x="177" y="225"/>
                  </a:cubicBezTo>
                  <a:cubicBezTo>
                    <a:pt x="177" y="185"/>
                    <a:pt x="177" y="185"/>
                    <a:pt x="177" y="185"/>
                  </a:cubicBezTo>
                  <a:cubicBezTo>
                    <a:pt x="177" y="179"/>
                    <a:pt x="182" y="174"/>
                    <a:pt x="187" y="173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23" y="167"/>
                    <a:pt x="233" y="152"/>
                    <a:pt x="229" y="139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18"/>
                    <a:pt x="197" y="15"/>
                    <a:pt x="195" y="13"/>
                  </a:cubicBezTo>
                  <a:cubicBezTo>
                    <a:pt x="189" y="4"/>
                    <a:pt x="176" y="0"/>
                    <a:pt x="166" y="4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67" y="43"/>
                    <a:pt x="61" y="56"/>
                    <a:pt x="64" y="67"/>
                  </a:cubicBezTo>
                  <a:cubicBezTo>
                    <a:pt x="89" y="167"/>
                    <a:pt x="89" y="167"/>
                    <a:pt x="89" y="167"/>
                  </a:cubicBezTo>
                  <a:cubicBezTo>
                    <a:pt x="92" y="178"/>
                    <a:pt x="102" y="186"/>
                    <a:pt x="113" y="186"/>
                  </a:cubicBezTo>
                  <a:cubicBezTo>
                    <a:pt x="114" y="186"/>
                    <a:pt x="120" y="185"/>
                    <a:pt x="127" y="184"/>
                  </a:cubicBezTo>
                  <a:cubicBezTo>
                    <a:pt x="134" y="183"/>
                    <a:pt x="141" y="188"/>
                    <a:pt x="141" y="19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1" y="237"/>
                    <a:pt x="137" y="247"/>
                    <a:pt x="129" y="255"/>
                  </a:cubicBezTo>
                  <a:cubicBezTo>
                    <a:pt x="8" y="376"/>
                    <a:pt x="8" y="376"/>
                    <a:pt x="8" y="376"/>
                  </a:cubicBezTo>
                  <a:cubicBezTo>
                    <a:pt x="0" y="384"/>
                    <a:pt x="0" y="397"/>
                    <a:pt x="8" y="405"/>
                  </a:cubicBezTo>
                  <a:cubicBezTo>
                    <a:pt x="16" y="412"/>
                    <a:pt x="29" y="413"/>
                    <a:pt x="37" y="405"/>
                  </a:cubicBezTo>
                  <a:cubicBezTo>
                    <a:pt x="121" y="321"/>
                    <a:pt x="121" y="321"/>
                    <a:pt x="121" y="321"/>
                  </a:cubicBezTo>
                  <a:cubicBezTo>
                    <a:pt x="128" y="313"/>
                    <a:pt x="141" y="319"/>
                    <a:pt x="141" y="329"/>
                  </a:cubicBezTo>
                  <a:cubicBezTo>
                    <a:pt x="141" y="389"/>
                    <a:pt x="141" y="389"/>
                    <a:pt x="141" y="389"/>
                  </a:cubicBezTo>
                  <a:cubicBezTo>
                    <a:pt x="141" y="391"/>
                    <a:pt x="141" y="392"/>
                    <a:pt x="142" y="394"/>
                  </a:cubicBezTo>
                  <a:cubicBezTo>
                    <a:pt x="146" y="412"/>
                    <a:pt x="173" y="412"/>
                    <a:pt x="177" y="394"/>
                  </a:cubicBezTo>
                  <a:cubicBezTo>
                    <a:pt x="178" y="392"/>
                    <a:pt x="178" y="391"/>
                    <a:pt x="178" y="389"/>
                  </a:cubicBezTo>
                  <a:cubicBezTo>
                    <a:pt x="178" y="329"/>
                    <a:pt x="178" y="329"/>
                    <a:pt x="178" y="329"/>
                  </a:cubicBezTo>
                  <a:cubicBezTo>
                    <a:pt x="178" y="319"/>
                    <a:pt x="191" y="313"/>
                    <a:pt x="199" y="321"/>
                  </a:cubicBezTo>
                  <a:cubicBezTo>
                    <a:pt x="198" y="320"/>
                    <a:pt x="282" y="404"/>
                    <a:pt x="282" y="4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006597" y="2102442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</a:t>
            </a:r>
            <a:endParaRPr lang="zh-CN" altLang="en-US" sz="60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04945" y="2102442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</a:t>
            </a:r>
            <a:endParaRPr lang="zh-CN" altLang="en-US" sz="6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006597" y="4168069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</a:t>
            </a:r>
            <a:endParaRPr lang="zh-CN" altLang="en-US" sz="60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04945" y="4168069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</a:t>
            </a:r>
            <a:endParaRPr lang="zh-CN" altLang="en-US" sz="6000" dirty="0" smtClean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291035" y="1844362"/>
            <a:ext cx="2520274" cy="1627328"/>
            <a:chOff x="1401988" y="1912921"/>
            <a:chExt cx="2387533" cy="1429408"/>
          </a:xfrm>
        </p:grpSpPr>
        <p:sp>
          <p:nvSpPr>
            <p:cNvPr id="26" name="矩形 25"/>
            <p:cNvSpPr/>
            <p:nvPr/>
          </p:nvSpPr>
          <p:spPr>
            <a:xfrm>
              <a:off x="1401988" y="2243098"/>
              <a:ext cx="2387533" cy="10992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Find key words and collect static and steaming data. Then clean the data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80644" y="1912921"/>
              <a:ext cx="1872343" cy="32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light" panose="020B0402040204020203" pitchFamily="34" charset="0"/>
                </a:rPr>
                <a:t>Dataset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010118" y="3901100"/>
            <a:ext cx="2387533" cy="1658471"/>
            <a:chOff x="1010118" y="1663545"/>
            <a:chExt cx="2387533" cy="1658471"/>
          </a:xfrm>
        </p:grpSpPr>
        <p:sp>
          <p:nvSpPr>
            <p:cNvPr id="30" name="矩形 29"/>
            <p:cNvSpPr/>
            <p:nvPr/>
          </p:nvSpPr>
          <p:spPr>
            <a:xfrm>
              <a:off x="1010118" y="2049873"/>
              <a:ext cx="2387533" cy="12721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Using R and AML to build Twitter Sentiment Streaming Analysis Model 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85431" y="1663545"/>
              <a:ext cx="2178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dirty="0" smtClean="0">
                  <a:solidFill>
                    <a:srgbClr val="FFC000"/>
                  </a:solidFill>
                  <a:latin typeface="Segoe UI Semibold" panose="020B0702040204020203" pitchFamily="34" charset="0"/>
                  <a:cs typeface="Segoe UI Semilight" panose="020B0402040204020203" pitchFamily="34" charset="0"/>
                </a:rPr>
                <a:t>Model</a:t>
              </a:r>
              <a:endParaRPr lang="zh-CN" altLang="en-US" sz="2400" dirty="0" smtClean="0">
                <a:solidFill>
                  <a:srgbClr val="FFC000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658297" y="1684513"/>
            <a:ext cx="2542747" cy="910418"/>
            <a:chOff x="8813511" y="1613887"/>
            <a:chExt cx="2542747" cy="910418"/>
          </a:xfrm>
        </p:grpSpPr>
        <p:sp>
          <p:nvSpPr>
            <p:cNvPr id="33" name="矩形 32"/>
            <p:cNvSpPr/>
            <p:nvPr/>
          </p:nvSpPr>
          <p:spPr>
            <a:xfrm>
              <a:off x="8872813" y="2157730"/>
              <a:ext cx="2483445" cy="3665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813511" y="1613887"/>
              <a:ext cx="1872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C000"/>
                  </a:solidFill>
                  <a:latin typeface="Segoe UI Semibold" panose="020B0702040204020203" pitchFamily="34" charset="0"/>
                  <a:cs typeface="Segoe UI Semilight" panose="020B0402040204020203" pitchFamily="34" charset="0"/>
                </a:rPr>
                <a:t>Tableau</a:t>
              </a:r>
              <a:endParaRPr lang="zh-CN" altLang="en-US" sz="2400" dirty="0" smtClean="0">
                <a:solidFill>
                  <a:srgbClr val="FFC000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8813511" y="3744876"/>
            <a:ext cx="2387533" cy="1954100"/>
            <a:chOff x="8872813" y="1528032"/>
            <a:chExt cx="2387533" cy="1954100"/>
          </a:xfrm>
        </p:grpSpPr>
        <p:sp>
          <p:nvSpPr>
            <p:cNvPr id="37" name="矩形 36"/>
            <p:cNvSpPr/>
            <p:nvPr/>
          </p:nvSpPr>
          <p:spPr>
            <a:xfrm>
              <a:off x="8872813" y="1915036"/>
              <a:ext cx="2387533" cy="1567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Deploy the R and node.js system contact with model by REST API on </a:t>
              </a:r>
              <a:r>
                <a:rPr lang="en-US" altLang="zh-CN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Heroku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altLang="zh-CN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Rshiny</a:t>
              </a:r>
              <a:r>
                <a:rPr lang="en-US" altLang="zh-CN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872813" y="1528032"/>
              <a:ext cx="2023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bold" panose="020B0702040204020203" pitchFamily="34" charset="0"/>
                  <a:cs typeface="Segoe UI Semilight" panose="020B0402040204020203" pitchFamily="34" charset="0"/>
                </a:rPr>
                <a:t>Deployed</a:t>
              </a:r>
              <a:endPara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8699184" y="2079509"/>
            <a:ext cx="2520274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Conduct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exploratory data 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 by using Tableau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2263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5943" y="377370"/>
            <a:ext cx="5646057" cy="646331"/>
          </a:xfrm>
          <a:prstGeom prst="rect">
            <a:avLst/>
          </a:prstGeom>
          <a:solidFill>
            <a:srgbClr val="23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 47"/>
          <p:cNvSpPr>
            <a:spLocks noEditPoints="1"/>
          </p:cNvSpPr>
          <p:nvPr/>
        </p:nvSpPr>
        <p:spPr bwMode="auto">
          <a:xfrm rot="16200000">
            <a:off x="535896" y="464751"/>
            <a:ext cx="543977" cy="542797"/>
          </a:xfrm>
          <a:custGeom>
            <a:avLst/>
            <a:gdLst>
              <a:gd name="T0" fmla="*/ 192 w 192"/>
              <a:gd name="T1" fmla="*/ 96 h 192"/>
              <a:gd name="T2" fmla="*/ 96 w 192"/>
              <a:gd name="T3" fmla="*/ 0 h 192"/>
              <a:gd name="T4" fmla="*/ 0 w 192"/>
              <a:gd name="T5" fmla="*/ 96 h 192"/>
              <a:gd name="T6" fmla="*/ 96 w 192"/>
              <a:gd name="T7" fmla="*/ 192 h 192"/>
              <a:gd name="T8" fmla="*/ 192 w 192"/>
              <a:gd name="T9" fmla="*/ 96 h 192"/>
              <a:gd name="T10" fmla="*/ 168 w 192"/>
              <a:gd name="T11" fmla="*/ 96 h 192"/>
              <a:gd name="T12" fmla="*/ 96 w 192"/>
              <a:gd name="T13" fmla="*/ 168 h 192"/>
              <a:gd name="T14" fmla="*/ 24 w 192"/>
              <a:gd name="T15" fmla="*/ 96 h 192"/>
              <a:gd name="T16" fmla="*/ 96 w 192"/>
              <a:gd name="T17" fmla="*/ 24 h 192"/>
              <a:gd name="T18" fmla="*/ 168 w 192"/>
              <a:gd name="T19" fmla="*/ 96 h 192"/>
              <a:gd name="T20" fmla="*/ 104 w 192"/>
              <a:gd name="T21" fmla="*/ 140 h 192"/>
              <a:gd name="T22" fmla="*/ 96 w 192"/>
              <a:gd name="T23" fmla="*/ 144 h 192"/>
              <a:gd name="T24" fmla="*/ 88 w 192"/>
              <a:gd name="T25" fmla="*/ 140 h 192"/>
              <a:gd name="T26" fmla="*/ 64 w 192"/>
              <a:gd name="T27" fmla="*/ 116 h 192"/>
              <a:gd name="T28" fmla="*/ 61 w 192"/>
              <a:gd name="T29" fmla="*/ 103 h 192"/>
              <a:gd name="T30" fmla="*/ 72 w 192"/>
              <a:gd name="T31" fmla="*/ 96 h 192"/>
              <a:gd name="T32" fmla="*/ 84 w 192"/>
              <a:gd name="T33" fmla="*/ 96 h 192"/>
              <a:gd name="T34" fmla="*/ 84 w 192"/>
              <a:gd name="T35" fmla="*/ 60 h 192"/>
              <a:gd name="T36" fmla="*/ 96 w 192"/>
              <a:gd name="T37" fmla="*/ 48 h 192"/>
              <a:gd name="T38" fmla="*/ 108 w 192"/>
              <a:gd name="T39" fmla="*/ 60 h 192"/>
              <a:gd name="T40" fmla="*/ 108 w 192"/>
              <a:gd name="T41" fmla="*/ 96 h 192"/>
              <a:gd name="T42" fmla="*/ 120 w 192"/>
              <a:gd name="T43" fmla="*/ 96 h 192"/>
              <a:gd name="T44" fmla="*/ 131 w 192"/>
              <a:gd name="T45" fmla="*/ 103 h 192"/>
              <a:gd name="T46" fmla="*/ 128 w 192"/>
              <a:gd name="T47" fmla="*/ 116 h 192"/>
              <a:gd name="T48" fmla="*/ 104 w 192"/>
              <a:gd name="T49" fmla="*/ 14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192" y="96"/>
                </a:move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lose/>
                <a:moveTo>
                  <a:pt x="168" y="96"/>
                </a:move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ubicBezTo>
                  <a:pt x="136" y="24"/>
                  <a:pt x="168" y="56"/>
                  <a:pt x="168" y="96"/>
                </a:cubicBezTo>
                <a:close/>
                <a:moveTo>
                  <a:pt x="104" y="140"/>
                </a:moveTo>
                <a:cubicBezTo>
                  <a:pt x="102" y="143"/>
                  <a:pt x="99" y="144"/>
                  <a:pt x="96" y="144"/>
                </a:cubicBezTo>
                <a:cubicBezTo>
                  <a:pt x="93" y="144"/>
                  <a:pt x="90" y="143"/>
                  <a:pt x="88" y="140"/>
                </a:cubicBezTo>
                <a:cubicBezTo>
                  <a:pt x="64" y="116"/>
                  <a:pt x="64" y="116"/>
                  <a:pt x="64" y="116"/>
                </a:cubicBezTo>
                <a:cubicBezTo>
                  <a:pt x="60" y="113"/>
                  <a:pt x="59" y="108"/>
                  <a:pt x="61" y="103"/>
                </a:cubicBezTo>
                <a:cubicBezTo>
                  <a:pt x="63" y="99"/>
                  <a:pt x="67" y="96"/>
                  <a:pt x="72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53"/>
                  <a:pt x="89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25" y="96"/>
                  <a:pt x="129" y="99"/>
                  <a:pt x="131" y="103"/>
                </a:cubicBezTo>
                <a:cubicBezTo>
                  <a:pt x="133" y="108"/>
                  <a:pt x="132" y="113"/>
                  <a:pt x="128" y="116"/>
                </a:cubicBezTo>
                <a:lnTo>
                  <a:pt x="104" y="1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25386" y="434487"/>
            <a:ext cx="589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dirty="0" smtClean="0">
                <a:solidFill>
                  <a:schemeClr val="bg1"/>
                </a:solidFill>
                <a:latin typeface="Fira Sans" panose="020B0503050000020004" pitchFamily="34" charset="0"/>
              </a:rPr>
              <a:t>DATASET</a:t>
            </a:r>
            <a:endParaRPr lang="zh-CN" altLang="en-US" sz="3200" dirty="0">
              <a:solidFill>
                <a:schemeClr val="bg1"/>
              </a:solidFill>
              <a:latin typeface="Fira Sans" panose="020B05030500000200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668161" y="2989281"/>
            <a:ext cx="1867944" cy="1867945"/>
          </a:xfrm>
          <a:prstGeom prst="ellipse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36486" y="2000773"/>
            <a:ext cx="1867944" cy="1867945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868009" y="2000773"/>
            <a:ext cx="1867944" cy="1867945"/>
          </a:xfrm>
          <a:prstGeom prst="ellips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067857" y="2989280"/>
            <a:ext cx="1867944" cy="1867945"/>
          </a:xfrm>
          <a:prstGeom prst="ellipse">
            <a:avLst/>
          </a:prstGeom>
          <a:solidFill>
            <a:srgbClr val="FFCF0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30229" y="2338567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FFC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</a:t>
            </a:r>
            <a:endParaRPr lang="zh-CN" altLang="en-US" sz="6000" dirty="0" smtClean="0">
              <a:solidFill>
                <a:srgbClr val="FFC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15344" y="3415420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FFC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</a:t>
            </a:r>
            <a:endParaRPr lang="zh-CN" altLang="en-US" sz="6000" dirty="0" smtClean="0">
              <a:solidFill>
                <a:srgbClr val="FFC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07001" y="2038506"/>
            <a:ext cx="14925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rgbClr val="FFC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</a:t>
            </a:r>
            <a:endParaRPr lang="zh-CN" altLang="en-US" sz="6000" dirty="0" smtClean="0">
              <a:solidFill>
                <a:srgbClr val="FFC000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61600" y="3442578"/>
            <a:ext cx="1480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</a:t>
            </a:r>
            <a:endParaRPr lang="zh-CN" altLang="en-US" sz="6000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96937" y="1596120"/>
            <a:ext cx="335861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Choosing key words for searching data ad use in the model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67553" y="1682853"/>
            <a:ext cx="1726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Key Words 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528584" y="1698172"/>
            <a:ext cx="0" cy="53619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696935" y="2610866"/>
            <a:ext cx="3358618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 static data and streaming data by using R and Python.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ts val="23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65307" y="2634693"/>
            <a:ext cx="159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Collect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8528582" y="2741946"/>
            <a:ext cx="0" cy="53619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8696935" y="3784819"/>
            <a:ext cx="335861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Clean the data which delete mess data and symbol.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65307" y="3755510"/>
            <a:ext cx="159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Clean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8528582" y="3901385"/>
            <a:ext cx="0" cy="53619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696935" y="4828143"/>
            <a:ext cx="3358618" cy="682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score label, and make classification.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467553" y="4929390"/>
            <a:ext cx="1808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C000"/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Score Label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light" panose="020B0402040204020203" pitchFamily="34" charset="0"/>
              </a:rPr>
              <a:t>  </a:t>
            </a:r>
            <a:endParaRPr lang="zh-CN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8528582" y="4930195"/>
            <a:ext cx="0" cy="53619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0" y="6324998"/>
            <a:ext cx="12192000" cy="535306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8585721" y="25241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5358"/>
          <a:stretch/>
        </p:blipFill>
        <p:spPr>
          <a:xfrm>
            <a:off x="0" y="1"/>
            <a:ext cx="12192000" cy="687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5048250"/>
            <a:ext cx="12192000" cy="1809750"/>
          </a:xfrm>
          <a:prstGeom prst="rect">
            <a:avLst/>
          </a:prstGeom>
          <a:solidFill>
            <a:srgbClr val="FFCF0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106250" y="5256921"/>
            <a:ext cx="4648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Tableau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61185" y="93196"/>
            <a:ext cx="2380342" cy="5048249"/>
          </a:xfrm>
          <a:prstGeom prst="rect">
            <a:avLst/>
          </a:prstGeom>
          <a:solidFill>
            <a:srgbClr val="FFCF0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3105999" y="4205614"/>
            <a:ext cx="1890713" cy="1890713"/>
            <a:chOff x="800100" y="4457699"/>
            <a:chExt cx="1890713" cy="1890713"/>
          </a:xfrm>
        </p:grpSpPr>
        <p:sp>
          <p:nvSpPr>
            <p:cNvPr id="16" name="椭圆 15"/>
            <p:cNvSpPr/>
            <p:nvPr/>
          </p:nvSpPr>
          <p:spPr>
            <a:xfrm>
              <a:off x="800100" y="4457699"/>
              <a:ext cx="1890713" cy="1890713"/>
            </a:xfrm>
            <a:prstGeom prst="ellipse">
              <a:avLst/>
            </a:prstGeom>
            <a:solidFill>
              <a:srgbClr val="231F2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09638" y="4741336"/>
              <a:ext cx="167163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0" spc="-150" dirty="0" smtClean="0">
                  <a:solidFill>
                    <a:srgbClr val="FFCF0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0 2</a:t>
              </a:r>
              <a:endParaRPr lang="zh-CN" altLang="en-US" sz="8000" spc="-150" dirty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0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653140"/>
            <a:ext cx="4005943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228891" y="329974"/>
            <a:ext cx="65552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Tweets by Hours</a:t>
            </a:r>
            <a:endParaRPr lang="zh-CN" altLang="en-US" sz="3400" dirty="0">
              <a:solidFill>
                <a:schemeClr val="tx1">
                  <a:lumMod val="85000"/>
                  <a:lumOff val="15000"/>
                </a:schemeClr>
              </a:solidFill>
              <a:latin typeface="Fira Sans" panose="020B05030500000200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41564" y="1520109"/>
            <a:ext cx="343808" cy="939459"/>
            <a:chOff x="7448550" y="3384550"/>
            <a:chExt cx="385763" cy="1054101"/>
          </a:xfrm>
          <a:solidFill>
            <a:srgbClr val="595959"/>
          </a:solidFill>
        </p:grpSpPr>
        <p:sp>
          <p:nvSpPr>
            <p:cNvPr id="6" name="Rectangle 40"/>
            <p:cNvSpPr>
              <a:spLocks noChangeArrowheads="1"/>
            </p:cNvSpPr>
            <p:nvPr/>
          </p:nvSpPr>
          <p:spPr bwMode="auto">
            <a:xfrm>
              <a:off x="7448550" y="3600450"/>
              <a:ext cx="385763" cy="114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7448550" y="3698875"/>
              <a:ext cx="65088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42"/>
            <p:cNvSpPr>
              <a:spLocks noChangeArrowheads="1"/>
            </p:cNvSpPr>
            <p:nvPr/>
          </p:nvSpPr>
          <p:spPr bwMode="auto">
            <a:xfrm>
              <a:off x="7769225" y="3684588"/>
              <a:ext cx="65088" cy="317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43"/>
            <p:cNvSpPr>
              <a:spLocks noChangeArrowheads="1"/>
            </p:cNvSpPr>
            <p:nvPr/>
          </p:nvSpPr>
          <p:spPr bwMode="auto">
            <a:xfrm>
              <a:off x="7537450" y="3690938"/>
              <a:ext cx="211138" cy="307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44"/>
            <p:cNvSpPr>
              <a:spLocks noChangeArrowheads="1"/>
            </p:cNvSpPr>
            <p:nvPr/>
          </p:nvSpPr>
          <p:spPr bwMode="auto">
            <a:xfrm>
              <a:off x="7537450" y="3998913"/>
              <a:ext cx="92075" cy="439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45"/>
            <p:cNvSpPr>
              <a:spLocks noChangeArrowheads="1"/>
            </p:cNvSpPr>
            <p:nvPr/>
          </p:nvSpPr>
          <p:spPr bwMode="auto">
            <a:xfrm>
              <a:off x="7653338" y="3995738"/>
              <a:ext cx="92075" cy="442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7543800" y="3384550"/>
              <a:ext cx="193675" cy="185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Freeform 59"/>
          <p:cNvSpPr>
            <a:spLocks/>
          </p:cNvSpPr>
          <p:nvPr/>
        </p:nvSpPr>
        <p:spPr bwMode="auto">
          <a:xfrm>
            <a:off x="3423267" y="1520109"/>
            <a:ext cx="467537" cy="939403"/>
          </a:xfrm>
          <a:custGeom>
            <a:avLst/>
            <a:gdLst>
              <a:gd name="T0" fmla="*/ 120 w 180"/>
              <a:gd name="T1" fmla="*/ 107 h 364"/>
              <a:gd name="T2" fmla="*/ 116 w 180"/>
              <a:gd name="T3" fmla="*/ 107 h 364"/>
              <a:gd name="T4" fmla="*/ 161 w 180"/>
              <a:gd name="T5" fmla="*/ 243 h 364"/>
              <a:gd name="T6" fmla="*/ 118 w 180"/>
              <a:gd name="T7" fmla="*/ 243 h 364"/>
              <a:gd name="T8" fmla="*/ 102 w 180"/>
              <a:gd name="T9" fmla="*/ 364 h 364"/>
              <a:gd name="T10" fmla="*/ 78 w 180"/>
              <a:gd name="T11" fmla="*/ 364 h 364"/>
              <a:gd name="T12" fmla="*/ 62 w 180"/>
              <a:gd name="T13" fmla="*/ 243 h 364"/>
              <a:gd name="T14" fmla="*/ 20 w 180"/>
              <a:gd name="T15" fmla="*/ 243 h 364"/>
              <a:gd name="T16" fmla="*/ 64 w 180"/>
              <a:gd name="T17" fmla="*/ 107 h 364"/>
              <a:gd name="T18" fmla="*/ 60 w 180"/>
              <a:gd name="T19" fmla="*/ 107 h 364"/>
              <a:gd name="T20" fmla="*/ 17 w 180"/>
              <a:gd name="T21" fmla="*/ 193 h 364"/>
              <a:gd name="T22" fmla="*/ 0 w 180"/>
              <a:gd name="T23" fmla="*/ 187 h 364"/>
              <a:gd name="T24" fmla="*/ 53 w 180"/>
              <a:gd name="T25" fmla="*/ 63 h 364"/>
              <a:gd name="T26" fmla="*/ 80 w 180"/>
              <a:gd name="T27" fmla="*/ 63 h 364"/>
              <a:gd name="T28" fmla="*/ 81 w 180"/>
              <a:gd name="T29" fmla="*/ 57 h 364"/>
              <a:gd name="T30" fmla="*/ 61 w 180"/>
              <a:gd name="T31" fmla="*/ 29 h 364"/>
              <a:gd name="T32" fmla="*/ 90 w 180"/>
              <a:gd name="T33" fmla="*/ 0 h 364"/>
              <a:gd name="T34" fmla="*/ 120 w 180"/>
              <a:gd name="T35" fmla="*/ 29 h 364"/>
              <a:gd name="T36" fmla="*/ 99 w 180"/>
              <a:gd name="T37" fmla="*/ 57 h 364"/>
              <a:gd name="T38" fmla="*/ 100 w 180"/>
              <a:gd name="T39" fmla="*/ 63 h 364"/>
              <a:gd name="T40" fmla="*/ 127 w 180"/>
              <a:gd name="T41" fmla="*/ 63 h 364"/>
              <a:gd name="T42" fmla="*/ 180 w 180"/>
              <a:gd name="T43" fmla="*/ 187 h 364"/>
              <a:gd name="T44" fmla="*/ 163 w 180"/>
              <a:gd name="T45" fmla="*/ 193 h 364"/>
              <a:gd name="T46" fmla="*/ 120 w 180"/>
              <a:gd name="T47" fmla="*/ 107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0" h="364">
                <a:moveTo>
                  <a:pt x="120" y="107"/>
                </a:moveTo>
                <a:cubicBezTo>
                  <a:pt x="116" y="107"/>
                  <a:pt x="116" y="107"/>
                  <a:pt x="116" y="107"/>
                </a:cubicBezTo>
                <a:cubicBezTo>
                  <a:pt x="161" y="243"/>
                  <a:pt x="161" y="243"/>
                  <a:pt x="161" y="243"/>
                </a:cubicBezTo>
                <a:cubicBezTo>
                  <a:pt x="118" y="243"/>
                  <a:pt x="118" y="243"/>
                  <a:pt x="118" y="243"/>
                </a:cubicBezTo>
                <a:cubicBezTo>
                  <a:pt x="102" y="364"/>
                  <a:pt x="102" y="364"/>
                  <a:pt x="102" y="364"/>
                </a:cubicBezTo>
                <a:cubicBezTo>
                  <a:pt x="78" y="364"/>
                  <a:pt x="78" y="364"/>
                  <a:pt x="78" y="364"/>
                </a:cubicBezTo>
                <a:cubicBezTo>
                  <a:pt x="62" y="243"/>
                  <a:pt x="62" y="243"/>
                  <a:pt x="62" y="243"/>
                </a:cubicBezTo>
                <a:cubicBezTo>
                  <a:pt x="20" y="243"/>
                  <a:pt x="20" y="243"/>
                  <a:pt x="20" y="243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17" y="193"/>
                  <a:pt x="17" y="193"/>
                  <a:pt x="17" y="193"/>
                </a:cubicBezTo>
                <a:cubicBezTo>
                  <a:pt x="0" y="187"/>
                  <a:pt x="0" y="187"/>
                  <a:pt x="0" y="187"/>
                </a:cubicBezTo>
                <a:cubicBezTo>
                  <a:pt x="53" y="63"/>
                  <a:pt x="53" y="63"/>
                  <a:pt x="53" y="63"/>
                </a:cubicBezTo>
                <a:cubicBezTo>
                  <a:pt x="80" y="63"/>
                  <a:pt x="80" y="63"/>
                  <a:pt x="80" y="63"/>
                </a:cubicBezTo>
                <a:cubicBezTo>
                  <a:pt x="81" y="57"/>
                  <a:pt x="81" y="57"/>
                  <a:pt x="81" y="57"/>
                </a:cubicBezTo>
                <a:cubicBezTo>
                  <a:pt x="69" y="54"/>
                  <a:pt x="61" y="43"/>
                  <a:pt x="61" y="29"/>
                </a:cubicBezTo>
                <a:cubicBezTo>
                  <a:pt x="61" y="13"/>
                  <a:pt x="74" y="0"/>
                  <a:pt x="90" y="0"/>
                </a:cubicBezTo>
                <a:cubicBezTo>
                  <a:pt x="106" y="0"/>
                  <a:pt x="120" y="13"/>
                  <a:pt x="120" y="29"/>
                </a:cubicBezTo>
                <a:cubicBezTo>
                  <a:pt x="120" y="43"/>
                  <a:pt x="111" y="54"/>
                  <a:pt x="99" y="5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27" y="63"/>
                  <a:pt x="127" y="63"/>
                  <a:pt x="127" y="63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63" y="193"/>
                  <a:pt x="163" y="193"/>
                  <a:pt x="163" y="193"/>
                </a:cubicBezTo>
                <a:lnTo>
                  <a:pt x="120" y="107"/>
                </a:lnTo>
                <a:close/>
              </a:path>
            </a:pathLst>
          </a:custGeom>
          <a:solidFill>
            <a:srgbClr val="FFCF0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71171" y="1538639"/>
            <a:ext cx="1244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9 PM</a:t>
            </a:r>
            <a:endParaRPr lang="zh-CN" altLang="en-US" sz="2800" dirty="0" smtClean="0">
              <a:solidFill>
                <a:srgbClr val="FFCF0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4196" y="2011274"/>
            <a:ext cx="152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824 tweets</a:t>
            </a:r>
            <a:endParaRPr lang="zh-CN" alt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51630" y="1547264"/>
            <a:ext cx="1105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CF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 AM</a:t>
            </a:r>
            <a:endParaRPr lang="zh-CN" altLang="en-US" sz="2800" dirty="0" smtClean="0">
              <a:solidFill>
                <a:srgbClr val="FFCF0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24655" y="2019899"/>
            <a:ext cx="152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234 tweets</a:t>
            </a:r>
            <a:endParaRPr lang="zh-CN" altLang="en-US" sz="160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41564" y="3064672"/>
            <a:ext cx="277470" cy="277470"/>
            <a:chOff x="4076700" y="-1587"/>
            <a:chExt cx="809625" cy="809625"/>
          </a:xfrm>
          <a:solidFill>
            <a:schemeClr val="bg1"/>
          </a:solidFill>
        </p:grpSpPr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4076700" y="-1587"/>
              <a:ext cx="403225" cy="406400"/>
            </a:xfrm>
            <a:custGeom>
              <a:avLst/>
              <a:gdLst>
                <a:gd name="T0" fmla="*/ 0 w 254"/>
                <a:gd name="T1" fmla="*/ 127 h 256"/>
                <a:gd name="T2" fmla="*/ 127 w 254"/>
                <a:gd name="T3" fmla="*/ 0 h 256"/>
                <a:gd name="T4" fmla="*/ 254 w 254"/>
                <a:gd name="T5" fmla="*/ 127 h 256"/>
                <a:gd name="T6" fmla="*/ 127 w 254"/>
                <a:gd name="T7" fmla="*/ 256 h 256"/>
                <a:gd name="T8" fmla="*/ 0 w 254"/>
                <a:gd name="T9" fmla="*/ 12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6">
                  <a:moveTo>
                    <a:pt x="0" y="127"/>
                  </a:moveTo>
                  <a:lnTo>
                    <a:pt x="127" y="0"/>
                  </a:lnTo>
                  <a:lnTo>
                    <a:pt x="254" y="127"/>
                  </a:lnTo>
                  <a:lnTo>
                    <a:pt x="127" y="256"/>
                  </a:ln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4479925" y="-1587"/>
              <a:ext cx="406400" cy="406400"/>
            </a:xfrm>
            <a:custGeom>
              <a:avLst/>
              <a:gdLst>
                <a:gd name="T0" fmla="*/ 129 w 256"/>
                <a:gd name="T1" fmla="*/ 0 h 256"/>
                <a:gd name="T2" fmla="*/ 256 w 256"/>
                <a:gd name="T3" fmla="*/ 127 h 256"/>
                <a:gd name="T4" fmla="*/ 129 w 256"/>
                <a:gd name="T5" fmla="*/ 256 h 256"/>
                <a:gd name="T6" fmla="*/ 0 w 256"/>
                <a:gd name="T7" fmla="*/ 127 h 256"/>
                <a:gd name="T8" fmla="*/ 129 w 256"/>
                <a:gd name="T9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6">
                  <a:moveTo>
                    <a:pt x="129" y="0"/>
                  </a:moveTo>
                  <a:lnTo>
                    <a:pt x="256" y="127"/>
                  </a:lnTo>
                  <a:lnTo>
                    <a:pt x="129" y="256"/>
                  </a:lnTo>
                  <a:lnTo>
                    <a:pt x="0" y="127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4076700" y="404813"/>
              <a:ext cx="403225" cy="403225"/>
            </a:xfrm>
            <a:custGeom>
              <a:avLst/>
              <a:gdLst>
                <a:gd name="T0" fmla="*/ 127 w 254"/>
                <a:gd name="T1" fmla="*/ 254 h 254"/>
                <a:gd name="T2" fmla="*/ 0 w 254"/>
                <a:gd name="T3" fmla="*/ 127 h 254"/>
                <a:gd name="T4" fmla="*/ 127 w 254"/>
                <a:gd name="T5" fmla="*/ 0 h 254"/>
                <a:gd name="T6" fmla="*/ 254 w 254"/>
                <a:gd name="T7" fmla="*/ 127 h 254"/>
                <a:gd name="T8" fmla="*/ 127 w 254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254">
                  <a:moveTo>
                    <a:pt x="127" y="254"/>
                  </a:moveTo>
                  <a:lnTo>
                    <a:pt x="0" y="127"/>
                  </a:lnTo>
                  <a:lnTo>
                    <a:pt x="127" y="0"/>
                  </a:lnTo>
                  <a:lnTo>
                    <a:pt x="254" y="127"/>
                  </a:lnTo>
                  <a:lnTo>
                    <a:pt x="127" y="2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4479925" y="404813"/>
              <a:ext cx="406400" cy="403225"/>
            </a:xfrm>
            <a:custGeom>
              <a:avLst/>
              <a:gdLst>
                <a:gd name="T0" fmla="*/ 129 w 256"/>
                <a:gd name="T1" fmla="*/ 254 h 254"/>
                <a:gd name="T2" fmla="*/ 0 w 256"/>
                <a:gd name="T3" fmla="*/ 127 h 254"/>
                <a:gd name="T4" fmla="*/ 129 w 256"/>
                <a:gd name="T5" fmla="*/ 0 h 254"/>
                <a:gd name="T6" fmla="*/ 256 w 256"/>
                <a:gd name="T7" fmla="*/ 127 h 254"/>
                <a:gd name="T8" fmla="*/ 129 w 256"/>
                <a:gd name="T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4">
                  <a:moveTo>
                    <a:pt x="129" y="254"/>
                  </a:moveTo>
                  <a:lnTo>
                    <a:pt x="0" y="127"/>
                  </a:lnTo>
                  <a:lnTo>
                    <a:pt x="129" y="0"/>
                  </a:lnTo>
                  <a:lnTo>
                    <a:pt x="256" y="127"/>
                  </a:lnTo>
                  <a:lnTo>
                    <a:pt x="129" y="2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8902788" y="1838497"/>
            <a:ext cx="2134083" cy="461665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Your Analysis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785357" y="3273046"/>
            <a:ext cx="2729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Everyday at 9pm, there are the most people use iPhone to write tweet.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2" name="Freeform 21"/>
          <p:cNvSpPr>
            <a:spLocks noEditPoints="1"/>
          </p:cNvSpPr>
          <p:nvPr/>
        </p:nvSpPr>
        <p:spPr bwMode="auto">
          <a:xfrm>
            <a:off x="11321143" y="6051269"/>
            <a:ext cx="568039" cy="566807"/>
          </a:xfrm>
          <a:custGeom>
            <a:avLst/>
            <a:gdLst>
              <a:gd name="T0" fmla="*/ 96 w 192"/>
              <a:gd name="T1" fmla="*/ 0 h 192"/>
              <a:gd name="T2" fmla="*/ 0 w 192"/>
              <a:gd name="T3" fmla="*/ 96 h 192"/>
              <a:gd name="T4" fmla="*/ 96 w 192"/>
              <a:gd name="T5" fmla="*/ 192 h 192"/>
              <a:gd name="T6" fmla="*/ 192 w 192"/>
              <a:gd name="T7" fmla="*/ 96 h 192"/>
              <a:gd name="T8" fmla="*/ 96 w 192"/>
              <a:gd name="T9" fmla="*/ 0 h 192"/>
              <a:gd name="T10" fmla="*/ 96 w 192"/>
              <a:gd name="T11" fmla="*/ 24 h 192"/>
              <a:gd name="T12" fmla="*/ 168 w 192"/>
              <a:gd name="T13" fmla="*/ 96 h 192"/>
              <a:gd name="T14" fmla="*/ 96 w 192"/>
              <a:gd name="T15" fmla="*/ 168 h 192"/>
              <a:gd name="T16" fmla="*/ 24 w 192"/>
              <a:gd name="T17" fmla="*/ 96 h 192"/>
              <a:gd name="T18" fmla="*/ 96 w 192"/>
              <a:gd name="T19" fmla="*/ 24 h 192"/>
              <a:gd name="T20" fmla="*/ 140 w 192"/>
              <a:gd name="T21" fmla="*/ 88 h 192"/>
              <a:gd name="T22" fmla="*/ 144 w 192"/>
              <a:gd name="T23" fmla="*/ 96 h 192"/>
              <a:gd name="T24" fmla="*/ 140 w 192"/>
              <a:gd name="T25" fmla="*/ 104 h 192"/>
              <a:gd name="T26" fmla="*/ 116 w 192"/>
              <a:gd name="T27" fmla="*/ 128 h 192"/>
              <a:gd name="T28" fmla="*/ 103 w 192"/>
              <a:gd name="T29" fmla="*/ 131 h 192"/>
              <a:gd name="T30" fmla="*/ 96 w 192"/>
              <a:gd name="T31" fmla="*/ 120 h 192"/>
              <a:gd name="T32" fmla="*/ 96 w 192"/>
              <a:gd name="T33" fmla="*/ 108 h 192"/>
              <a:gd name="T34" fmla="*/ 60 w 192"/>
              <a:gd name="T35" fmla="*/ 108 h 192"/>
              <a:gd name="T36" fmla="*/ 48 w 192"/>
              <a:gd name="T37" fmla="*/ 96 h 192"/>
              <a:gd name="T38" fmla="*/ 60 w 192"/>
              <a:gd name="T39" fmla="*/ 84 h 192"/>
              <a:gd name="T40" fmla="*/ 96 w 192"/>
              <a:gd name="T41" fmla="*/ 84 h 192"/>
              <a:gd name="T42" fmla="*/ 96 w 192"/>
              <a:gd name="T43" fmla="*/ 72 h 192"/>
              <a:gd name="T44" fmla="*/ 103 w 192"/>
              <a:gd name="T45" fmla="*/ 61 h 192"/>
              <a:gd name="T46" fmla="*/ 116 w 192"/>
              <a:gd name="T47" fmla="*/ 64 h 192"/>
              <a:gd name="T48" fmla="*/ 140 w 192"/>
              <a:gd name="T49" fmla="*/ 8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92" h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96" y="24"/>
                </a:moveTo>
                <a:cubicBezTo>
                  <a:pt x="136" y="24"/>
                  <a:pt x="168" y="56"/>
                  <a:pt x="168" y="96"/>
                </a:cubicBezTo>
                <a:cubicBezTo>
                  <a:pt x="168" y="136"/>
                  <a:pt x="136" y="168"/>
                  <a:pt x="96" y="168"/>
                </a:cubicBezTo>
                <a:cubicBezTo>
                  <a:pt x="56" y="168"/>
                  <a:pt x="24" y="136"/>
                  <a:pt x="24" y="96"/>
                </a:cubicBezTo>
                <a:cubicBezTo>
                  <a:pt x="24" y="56"/>
                  <a:pt x="56" y="24"/>
                  <a:pt x="96" y="24"/>
                </a:cubicBezTo>
                <a:close/>
                <a:moveTo>
                  <a:pt x="140" y="88"/>
                </a:moveTo>
                <a:cubicBezTo>
                  <a:pt x="143" y="90"/>
                  <a:pt x="144" y="93"/>
                  <a:pt x="144" y="96"/>
                </a:cubicBezTo>
                <a:cubicBezTo>
                  <a:pt x="144" y="99"/>
                  <a:pt x="143" y="102"/>
                  <a:pt x="140" y="104"/>
                </a:cubicBezTo>
                <a:cubicBezTo>
                  <a:pt x="116" y="128"/>
                  <a:pt x="116" y="128"/>
                  <a:pt x="116" y="128"/>
                </a:cubicBezTo>
                <a:cubicBezTo>
                  <a:pt x="113" y="132"/>
                  <a:pt x="108" y="133"/>
                  <a:pt x="103" y="131"/>
                </a:cubicBezTo>
                <a:cubicBezTo>
                  <a:pt x="99" y="129"/>
                  <a:pt x="96" y="125"/>
                  <a:pt x="96" y="120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53" y="108"/>
                  <a:pt x="48" y="103"/>
                  <a:pt x="48" y="96"/>
                </a:cubicBezTo>
                <a:cubicBezTo>
                  <a:pt x="48" y="89"/>
                  <a:pt x="53" y="84"/>
                  <a:pt x="60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67"/>
                  <a:pt x="99" y="63"/>
                  <a:pt x="103" y="61"/>
                </a:cubicBezTo>
                <a:cubicBezTo>
                  <a:pt x="108" y="59"/>
                  <a:pt x="113" y="60"/>
                  <a:pt x="116" y="64"/>
                </a:cubicBezTo>
                <a:lnTo>
                  <a:pt x="140" y="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6040027" y="1374728"/>
            <a:ext cx="2548328" cy="4601980"/>
            <a:chOff x="6415790" y="1364105"/>
            <a:chExt cx="2548328" cy="460198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984" t="7798" r="35075" b="6468"/>
            <a:stretch/>
          </p:blipFill>
          <p:spPr>
            <a:xfrm>
              <a:off x="6415790" y="1364105"/>
              <a:ext cx="2548328" cy="460198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700603" y="2070485"/>
              <a:ext cx="1963712" cy="3131103"/>
            </a:xfrm>
            <a:custGeom>
              <a:avLst/>
              <a:gdLst>
                <a:gd name="connsiteX0" fmla="*/ 0 w 1963712"/>
                <a:gd name="connsiteY0" fmla="*/ 0 h 3131103"/>
                <a:gd name="connsiteX1" fmla="*/ 1963712 w 1963712"/>
                <a:gd name="connsiteY1" fmla="*/ 0 h 3131103"/>
                <a:gd name="connsiteX2" fmla="*/ 1963712 w 1963712"/>
                <a:gd name="connsiteY2" fmla="*/ 3131103 h 3131103"/>
                <a:gd name="connsiteX3" fmla="*/ 0 w 1963712"/>
                <a:gd name="connsiteY3" fmla="*/ 3131103 h 313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3712" h="3131103">
                  <a:moveTo>
                    <a:pt x="0" y="0"/>
                  </a:moveTo>
                  <a:lnTo>
                    <a:pt x="1963712" y="0"/>
                  </a:lnTo>
                  <a:lnTo>
                    <a:pt x="1963712" y="3131103"/>
                  </a:lnTo>
                  <a:lnTo>
                    <a:pt x="0" y="3131103"/>
                  </a:lnTo>
                  <a:close/>
                </a:path>
              </a:pathLst>
            </a:cu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76" y="2534493"/>
            <a:ext cx="5494406" cy="41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10579" y="95188"/>
            <a:ext cx="655522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Tableau </a:t>
            </a:r>
            <a:r>
              <a:rPr lang="en-US" altLang="zh-CN" sz="3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Fira Sans" panose="020B0503050000020004" pitchFamily="34" charset="0"/>
              </a:rPr>
              <a:t>Dashboard:iPhone</a:t>
            </a:r>
            <a:endParaRPr lang="zh-CN" altLang="en-US" sz="3400" dirty="0">
              <a:solidFill>
                <a:schemeClr val="tx1">
                  <a:lumMod val="85000"/>
                  <a:lumOff val="15000"/>
                </a:schemeClr>
              </a:solidFill>
              <a:latin typeface="Fira Sans" panose="020B05030500000200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60" y="710741"/>
            <a:ext cx="11096173" cy="59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33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WW.1PPT.COM">
  <a:themeElements>
    <a:clrScheme name="Office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8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smtClean="0"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5E5E5E"/>
    </a:dk2>
    <a:lt2>
      <a:srgbClr val="DDDDDD"/>
    </a:lt2>
    <a:accent1>
      <a:srgbClr val="418AB3"/>
    </a:accent1>
    <a:accent2>
      <a:srgbClr val="A6B727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792</Words>
  <Application>Microsoft Macintosh PowerPoint</Application>
  <PresentationFormat>Custom</PresentationFormat>
  <Paragraphs>147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Segoe UI Light</vt:lpstr>
      <vt:lpstr>Open Sans</vt:lpstr>
      <vt:lpstr>Calibri Light</vt:lpstr>
      <vt:lpstr>Segoe UI Semibold</vt:lpstr>
      <vt:lpstr>Segoe UI Semilight</vt:lpstr>
      <vt:lpstr>Fira Sans</vt:lpstr>
      <vt:lpstr>Segoe UI</vt:lpstr>
      <vt:lpstr>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四川大学商学院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www.1ppt.com;</dc:subject>
  <dc:creator>www.1ppt.com</dc:creator>
  <cp:lastModifiedBy>Priti Agarwal</cp:lastModifiedBy>
  <cp:revision>117</cp:revision>
  <dcterms:created xsi:type="dcterms:W3CDTF">2015-03-05T13:13:56Z</dcterms:created>
  <dcterms:modified xsi:type="dcterms:W3CDTF">2016-12-17T04:28:09Z</dcterms:modified>
  <cp:category>www.1ppt.com</cp:category>
</cp:coreProperties>
</file>